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81"/>
  </p:notesMasterIdLst>
  <p:handoutMasterIdLst>
    <p:handoutMasterId r:id="rId82"/>
  </p:handoutMasterIdLst>
  <p:sldIdLst>
    <p:sldId id="473" r:id="rId2"/>
    <p:sldId id="657" r:id="rId3"/>
    <p:sldId id="504" r:id="rId4"/>
    <p:sldId id="488" r:id="rId5"/>
    <p:sldId id="489" r:id="rId6"/>
    <p:sldId id="490" r:id="rId7"/>
    <p:sldId id="491" r:id="rId8"/>
    <p:sldId id="492" r:id="rId9"/>
    <p:sldId id="493" r:id="rId10"/>
    <p:sldId id="494" r:id="rId11"/>
    <p:sldId id="495" r:id="rId12"/>
    <p:sldId id="496" r:id="rId13"/>
    <p:sldId id="497" r:id="rId14"/>
    <p:sldId id="658" r:id="rId15"/>
    <p:sldId id="498" r:id="rId16"/>
    <p:sldId id="505" r:id="rId17"/>
    <p:sldId id="501" r:id="rId18"/>
    <p:sldId id="591" r:id="rId19"/>
    <p:sldId id="659" r:id="rId20"/>
    <p:sldId id="660" r:id="rId21"/>
    <p:sldId id="313" r:id="rId22"/>
    <p:sldId id="280" r:id="rId23"/>
    <p:sldId id="284" r:id="rId24"/>
    <p:sldId id="285" r:id="rId25"/>
    <p:sldId id="288" r:id="rId26"/>
    <p:sldId id="289" r:id="rId27"/>
    <p:sldId id="291" r:id="rId28"/>
    <p:sldId id="292" r:id="rId29"/>
    <p:sldId id="294" r:id="rId30"/>
    <p:sldId id="295" r:id="rId31"/>
    <p:sldId id="296" r:id="rId32"/>
    <p:sldId id="297" r:id="rId33"/>
    <p:sldId id="484" r:id="rId34"/>
    <p:sldId id="483" r:id="rId35"/>
    <p:sldId id="433" r:id="rId36"/>
    <p:sldId id="425" r:id="rId37"/>
    <p:sldId id="453" r:id="rId38"/>
    <p:sldId id="454" r:id="rId39"/>
    <p:sldId id="432" r:id="rId40"/>
    <p:sldId id="436" r:id="rId41"/>
    <p:sldId id="437" r:id="rId42"/>
    <p:sldId id="592" r:id="rId43"/>
    <p:sldId id="604" r:id="rId44"/>
    <p:sldId id="605" r:id="rId45"/>
    <p:sldId id="607" r:id="rId46"/>
    <p:sldId id="608" r:id="rId47"/>
    <p:sldId id="609" r:id="rId48"/>
    <p:sldId id="610" r:id="rId49"/>
    <p:sldId id="611" r:id="rId50"/>
    <p:sldId id="612" r:id="rId51"/>
    <p:sldId id="613" r:id="rId52"/>
    <p:sldId id="614" r:id="rId53"/>
    <p:sldId id="615" r:id="rId54"/>
    <p:sldId id="616" r:id="rId55"/>
    <p:sldId id="617" r:id="rId56"/>
    <p:sldId id="618" r:id="rId57"/>
    <p:sldId id="619" r:id="rId58"/>
    <p:sldId id="620" r:id="rId59"/>
    <p:sldId id="621" r:id="rId60"/>
    <p:sldId id="622" r:id="rId61"/>
    <p:sldId id="623" r:id="rId62"/>
    <p:sldId id="624" r:id="rId63"/>
    <p:sldId id="625" r:id="rId64"/>
    <p:sldId id="633" r:id="rId65"/>
    <p:sldId id="634" r:id="rId66"/>
    <p:sldId id="638" r:id="rId67"/>
    <p:sldId id="637" r:id="rId68"/>
    <p:sldId id="639" r:id="rId69"/>
    <p:sldId id="640" r:id="rId70"/>
    <p:sldId id="641" r:id="rId71"/>
    <p:sldId id="643" r:id="rId72"/>
    <p:sldId id="645" r:id="rId73"/>
    <p:sldId id="651" r:id="rId74"/>
    <p:sldId id="652" r:id="rId75"/>
    <p:sldId id="653" r:id="rId76"/>
    <p:sldId id="655" r:id="rId77"/>
    <p:sldId id="656" r:id="rId78"/>
    <p:sldId id="654" r:id="rId79"/>
    <p:sldId id="590"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3" autoAdjust="0"/>
    <p:restoredTop sz="83074" autoAdjust="0"/>
  </p:normalViewPr>
  <p:slideViewPr>
    <p:cSldViewPr>
      <p:cViewPr varScale="1">
        <p:scale>
          <a:sx n="80" d="100"/>
          <a:sy n="80" d="100"/>
        </p:scale>
        <p:origin x="-1696" y="-96"/>
      </p:cViewPr>
      <p:guideLst>
        <p:guide orient="horz" pos="2160"/>
        <p:guide pos="2880"/>
      </p:guideLst>
    </p:cSldViewPr>
  </p:slideViewPr>
  <p:notesTextViewPr>
    <p:cViewPr>
      <p:scale>
        <a:sx n="100" d="100"/>
        <a:sy n="100" d="100"/>
      </p:scale>
      <p:origin x="0" y="0"/>
    </p:cViewPr>
  </p:notesTextViewPr>
  <p:sorterViewPr>
    <p:cViewPr>
      <p:scale>
        <a:sx n="85" d="100"/>
        <a:sy n="85" d="100"/>
      </p:scale>
      <p:origin x="0" y="512"/>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oger-millar:Downloads:By_Age_Total_Population.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hazleky:Documents:Microsoft%20User%20Data:Office%202008%20AutoRecovery:charts%20(version%20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i="0" u="none" strike="noStrike" baseline="0">
                <a:solidFill>
                  <a:srgbClr val="000000"/>
                </a:solidFill>
                <a:latin typeface="Arial Narrow"/>
                <a:ea typeface="Arial Narrow"/>
                <a:cs typeface="Arial Narrow"/>
              </a:defRPr>
            </a:pPr>
            <a:r>
              <a:rPr lang="en-US"/>
              <a:t>Older Population by Age: 1900-2050 - Percent 60+, Percent 65+, and 85+</a:t>
            </a:r>
          </a:p>
        </c:rich>
      </c:tx>
      <c:layout>
        <c:manualLayout>
          <c:xMode val="edge"/>
          <c:yMode val="edge"/>
          <c:x val="0.243774496048155"/>
          <c:y val="0.032258064516129"/>
        </c:manualLayout>
      </c:layout>
      <c:overlay val="0"/>
      <c:spPr>
        <a:noFill/>
        <a:ln w="25400">
          <a:noFill/>
        </a:ln>
      </c:spPr>
    </c:title>
    <c:autoTitleDeleted val="0"/>
    <c:plotArea>
      <c:layout>
        <c:manualLayout>
          <c:layoutTarget val="inner"/>
          <c:xMode val="edge"/>
          <c:yMode val="edge"/>
          <c:x val="0.0537352383762062"/>
          <c:y val="0.149560117302053"/>
          <c:w val="0.933158285947776"/>
          <c:h val="0.689149560117302"/>
        </c:manualLayout>
      </c:layout>
      <c:lineChart>
        <c:grouping val="standard"/>
        <c:varyColors val="0"/>
        <c:ser>
          <c:idx val="0"/>
          <c:order val="0"/>
          <c:tx>
            <c:v>% 60+</c:v>
          </c:tx>
          <c:spPr>
            <a:ln w="25400">
              <a:solidFill>
                <a:srgbClr val="000080"/>
              </a:solidFill>
              <a:prstDash val="solid"/>
            </a:ln>
          </c:spPr>
          <c:marker>
            <c:symbol val="diamond"/>
            <c:size val="7"/>
            <c:spPr>
              <a:solidFill>
                <a:srgbClr val="000080"/>
              </a:solidFill>
              <a:ln>
                <a:solidFill>
                  <a:srgbClr val="000080"/>
                </a:solidFill>
                <a:prstDash val="solid"/>
              </a:ln>
            </c:spPr>
          </c:marker>
          <c:cat>
            <c:numLit>
              <c:formatCode>General</c:formatCode>
              <c:ptCount val="16"/>
              <c:pt idx="0">
                <c:v>1900.0</c:v>
              </c:pt>
              <c:pt idx="1">
                <c:v>1910.0</c:v>
              </c:pt>
              <c:pt idx="2">
                <c:v>1920.0</c:v>
              </c:pt>
              <c:pt idx="3">
                <c:v>1930.0</c:v>
              </c:pt>
              <c:pt idx="4">
                <c:v>1940.0</c:v>
              </c:pt>
              <c:pt idx="5">
                <c:v>1950.0</c:v>
              </c:pt>
              <c:pt idx="6">
                <c:v>1960.0</c:v>
              </c:pt>
              <c:pt idx="7">
                <c:v>1970.0</c:v>
              </c:pt>
              <c:pt idx="8">
                <c:v>1980.0</c:v>
              </c:pt>
              <c:pt idx="9">
                <c:v>1990.0</c:v>
              </c:pt>
              <c:pt idx="10">
                <c:v>2000.0</c:v>
              </c:pt>
              <c:pt idx="11">
                <c:v>2010.0</c:v>
              </c:pt>
              <c:pt idx="12">
                <c:v>2020.0</c:v>
              </c:pt>
              <c:pt idx="13">
                <c:v>2030.0</c:v>
              </c:pt>
              <c:pt idx="14">
                <c:v>2040.0</c:v>
              </c:pt>
              <c:pt idx="15">
                <c:v>2050.0</c:v>
              </c:pt>
            </c:numLit>
          </c:cat>
          <c:val>
            <c:numLit>
              <c:formatCode>General</c:formatCode>
              <c:ptCount val="16"/>
              <c:pt idx="0">
                <c:v>0.0641094808869004</c:v>
              </c:pt>
              <c:pt idx="1">
                <c:v>0.0675966598529987</c:v>
              </c:pt>
              <c:pt idx="2">
                <c:v>0.0748834085383735</c:v>
              </c:pt>
              <c:pt idx="3">
                <c:v>0.0845856241091427</c:v>
              </c:pt>
              <c:pt idx="4">
                <c:v>0.104413339510439</c:v>
              </c:pt>
              <c:pt idx="5">
                <c:v>0.12162816778038</c:v>
              </c:pt>
              <c:pt idx="6">
                <c:v>0.13217490227132</c:v>
              </c:pt>
              <c:pt idx="7">
                <c:v>0.141080756706771</c:v>
              </c:pt>
              <c:pt idx="8">
                <c:v>0.157305801029372</c:v>
              </c:pt>
              <c:pt idx="9">
                <c:v>0.168300430219935</c:v>
              </c:pt>
              <c:pt idx="10">
                <c:v>0.16273425673899</c:v>
              </c:pt>
              <c:pt idx="11">
                <c:v>0.183690967756493</c:v>
              </c:pt>
              <c:pt idx="12">
                <c:v>0.222076411814158</c:v>
              </c:pt>
              <c:pt idx="13">
                <c:v>0.24678182830706</c:v>
              </c:pt>
              <c:pt idx="14">
                <c:v>0.250833836634579</c:v>
              </c:pt>
              <c:pt idx="15">
                <c:v>0.255206031753263</c:v>
              </c:pt>
            </c:numLit>
          </c:val>
          <c:smooth val="0"/>
        </c:ser>
        <c:ser>
          <c:idx val="1"/>
          <c:order val="1"/>
          <c:tx>
            <c:v> % 65+</c:v>
          </c:tx>
          <c:spPr>
            <a:ln w="38100">
              <a:solidFill>
                <a:srgbClr val="FF0000"/>
              </a:solidFill>
              <a:prstDash val="solid"/>
            </a:ln>
          </c:spPr>
          <c:marker>
            <c:symbol val="diamond"/>
            <c:size val="5"/>
            <c:spPr>
              <a:solidFill>
                <a:srgbClr val="000000"/>
              </a:solidFill>
              <a:ln>
                <a:solidFill>
                  <a:srgbClr val="000000"/>
                </a:solidFill>
                <a:prstDash val="solid"/>
              </a:ln>
            </c:spPr>
          </c:marker>
          <c:cat>
            <c:numLit>
              <c:formatCode>General</c:formatCode>
              <c:ptCount val="16"/>
              <c:pt idx="0">
                <c:v>1900.0</c:v>
              </c:pt>
              <c:pt idx="1">
                <c:v>1910.0</c:v>
              </c:pt>
              <c:pt idx="2">
                <c:v>1920.0</c:v>
              </c:pt>
              <c:pt idx="3">
                <c:v>1930.0</c:v>
              </c:pt>
              <c:pt idx="4">
                <c:v>1940.0</c:v>
              </c:pt>
              <c:pt idx="5">
                <c:v>1950.0</c:v>
              </c:pt>
              <c:pt idx="6">
                <c:v>1960.0</c:v>
              </c:pt>
              <c:pt idx="7">
                <c:v>1970.0</c:v>
              </c:pt>
              <c:pt idx="8">
                <c:v>1980.0</c:v>
              </c:pt>
              <c:pt idx="9">
                <c:v>1990.0</c:v>
              </c:pt>
              <c:pt idx="10">
                <c:v>2000.0</c:v>
              </c:pt>
              <c:pt idx="11">
                <c:v>2010.0</c:v>
              </c:pt>
              <c:pt idx="12">
                <c:v>2020.0</c:v>
              </c:pt>
              <c:pt idx="13">
                <c:v>2030.0</c:v>
              </c:pt>
              <c:pt idx="14">
                <c:v>2040.0</c:v>
              </c:pt>
              <c:pt idx="15">
                <c:v>2050.0</c:v>
              </c:pt>
            </c:numLit>
          </c:cat>
          <c:val>
            <c:numLit>
              <c:formatCode>General</c:formatCode>
              <c:ptCount val="16"/>
              <c:pt idx="0">
                <c:v>0.0405289821698796</c:v>
              </c:pt>
              <c:pt idx="1">
                <c:v>0.0429369808202496</c:v>
              </c:pt>
              <c:pt idx="2">
                <c:v>0.0466649639110405</c:v>
              </c:pt>
              <c:pt idx="3">
                <c:v>0.054033801669721</c:v>
              </c:pt>
              <c:pt idx="4">
                <c:v>0.0684975202971086</c:v>
              </c:pt>
              <c:pt idx="5">
                <c:v>0.0814150248511915</c:v>
              </c:pt>
              <c:pt idx="6">
                <c:v>0.0923473285635417</c:v>
              </c:pt>
              <c:pt idx="7">
                <c:v>0.0982774394742796</c:v>
              </c:pt>
              <c:pt idx="8">
                <c:v>0.112780627333963</c:v>
              </c:pt>
              <c:pt idx="9">
                <c:v>0.124960797716216</c:v>
              </c:pt>
              <c:pt idx="10">
                <c:v>0.124339959207169</c:v>
              </c:pt>
              <c:pt idx="11">
                <c:v>0.129673503463526</c:v>
              </c:pt>
              <c:pt idx="12">
                <c:v>0.160536282869588</c:v>
              </c:pt>
              <c:pt idx="13">
                <c:v>0.193020690541467</c:v>
              </c:pt>
              <c:pt idx="14">
                <c:v>0.200266236087316</c:v>
              </c:pt>
              <c:pt idx="15">
                <c:v>0.201699277920776</c:v>
              </c:pt>
            </c:numLit>
          </c:val>
          <c:smooth val="1"/>
        </c:ser>
        <c:ser>
          <c:idx val="2"/>
          <c:order val="2"/>
          <c:tx>
            <c:v>% 85+</c:v>
          </c:tx>
          <c:spPr>
            <a:ln w="25400">
              <a:solidFill>
                <a:srgbClr val="003300"/>
              </a:solidFill>
              <a:prstDash val="solid"/>
            </a:ln>
          </c:spPr>
          <c:marker>
            <c:symbol val="diamond"/>
            <c:size val="9"/>
            <c:spPr>
              <a:solidFill>
                <a:srgbClr val="003300"/>
              </a:solidFill>
              <a:ln>
                <a:solidFill>
                  <a:srgbClr val="003300"/>
                </a:solidFill>
                <a:prstDash val="solid"/>
              </a:ln>
            </c:spPr>
          </c:marker>
          <c:cat>
            <c:numLit>
              <c:formatCode>General</c:formatCode>
              <c:ptCount val="16"/>
              <c:pt idx="0">
                <c:v>1900.0</c:v>
              </c:pt>
              <c:pt idx="1">
                <c:v>1910.0</c:v>
              </c:pt>
              <c:pt idx="2">
                <c:v>1920.0</c:v>
              </c:pt>
              <c:pt idx="3">
                <c:v>1930.0</c:v>
              </c:pt>
              <c:pt idx="4">
                <c:v>1940.0</c:v>
              </c:pt>
              <c:pt idx="5">
                <c:v>1950.0</c:v>
              </c:pt>
              <c:pt idx="6">
                <c:v>1960.0</c:v>
              </c:pt>
              <c:pt idx="7">
                <c:v>1970.0</c:v>
              </c:pt>
              <c:pt idx="8">
                <c:v>1980.0</c:v>
              </c:pt>
              <c:pt idx="9">
                <c:v>1990.0</c:v>
              </c:pt>
              <c:pt idx="10">
                <c:v>2000.0</c:v>
              </c:pt>
              <c:pt idx="11">
                <c:v>2010.0</c:v>
              </c:pt>
              <c:pt idx="12">
                <c:v>2020.0</c:v>
              </c:pt>
              <c:pt idx="13">
                <c:v>2030.0</c:v>
              </c:pt>
              <c:pt idx="14">
                <c:v>2040.0</c:v>
              </c:pt>
              <c:pt idx="15">
                <c:v>2050.0</c:v>
              </c:pt>
            </c:numLit>
          </c:cat>
          <c:val>
            <c:numLit>
              <c:formatCode>General</c:formatCode>
              <c:ptCount val="16"/>
              <c:pt idx="0">
                <c:v>0.00160536877426146</c:v>
              </c:pt>
              <c:pt idx="1">
                <c:v>0.00181577001696168</c:v>
              </c:pt>
              <c:pt idx="2">
                <c:v>0.00198654823055311</c:v>
              </c:pt>
              <c:pt idx="3">
                <c:v>0.0022154347383425</c:v>
              </c:pt>
              <c:pt idx="4">
                <c:v>0.00277210277286225</c:v>
              </c:pt>
              <c:pt idx="5">
                <c:v>0.00382887516008945</c:v>
              </c:pt>
              <c:pt idx="6">
                <c:v>0.00518059590794265</c:v>
              </c:pt>
              <c:pt idx="7">
                <c:v>0.00693057618715015</c:v>
              </c:pt>
              <c:pt idx="8">
                <c:v>0.00988761664297758</c:v>
              </c:pt>
              <c:pt idx="9">
                <c:v>0.0121466768525592</c:v>
              </c:pt>
              <c:pt idx="10">
                <c:v>0.0150663416506172</c:v>
              </c:pt>
              <c:pt idx="11">
                <c:v>0.0185376797439344</c:v>
              </c:pt>
              <c:pt idx="12">
                <c:v>0.019324110174084</c:v>
              </c:pt>
              <c:pt idx="13">
                <c:v>0.0234160812200137</c:v>
              </c:pt>
              <c:pt idx="14">
                <c:v>0.0350001848861717</c:v>
              </c:pt>
              <c:pt idx="15">
                <c:v>0.0433748661761691</c:v>
              </c:pt>
            </c:numLit>
          </c:val>
          <c:smooth val="0"/>
        </c:ser>
        <c:dLbls>
          <c:showLegendKey val="0"/>
          <c:showVal val="0"/>
          <c:showCatName val="0"/>
          <c:showSerName val="0"/>
          <c:showPercent val="0"/>
          <c:showBubbleSize val="0"/>
        </c:dLbls>
        <c:marker val="1"/>
        <c:smooth val="0"/>
        <c:axId val="-2113522504"/>
        <c:axId val="-2113527656"/>
      </c:lineChart>
      <c:catAx>
        <c:axId val="-2113522504"/>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00" b="1" i="0" u="none" strike="noStrike" baseline="0">
                <a:solidFill>
                  <a:srgbClr val="000000"/>
                </a:solidFill>
                <a:latin typeface="Arial Narrow"/>
                <a:ea typeface="Arial Narrow"/>
                <a:cs typeface="Arial Narrow"/>
              </a:defRPr>
            </a:pPr>
            <a:endParaRPr lang="en-US"/>
          </a:p>
        </c:txPr>
        <c:crossAx val="-2113527656"/>
        <c:crosses val="autoZero"/>
        <c:auto val="0"/>
        <c:lblAlgn val="ctr"/>
        <c:lblOffset val="100"/>
        <c:tickLblSkip val="1"/>
        <c:tickMarkSkip val="1"/>
        <c:noMultiLvlLbl val="0"/>
      </c:catAx>
      <c:valAx>
        <c:axId val="-2113527656"/>
        <c:scaling>
          <c:orientation val="minMax"/>
        </c:scaling>
        <c:delete val="0"/>
        <c:axPos val="l"/>
        <c:majorGridlines>
          <c:spPr>
            <a:ln w="3175">
              <a:solidFill>
                <a:srgbClr val="00000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Narrow"/>
                <a:ea typeface="Arial Narrow"/>
                <a:cs typeface="Arial Narrow"/>
              </a:defRPr>
            </a:pPr>
            <a:endParaRPr lang="en-US"/>
          </a:p>
        </c:txPr>
        <c:crossAx val="-2113522504"/>
        <c:crosses val="autoZero"/>
        <c:crossBetween val="between"/>
      </c:valAx>
      <c:spPr>
        <a:solidFill>
          <a:srgbClr val="FFFFFF"/>
        </a:solidFill>
        <a:ln w="12700">
          <a:solidFill>
            <a:srgbClr val="808080"/>
          </a:solidFill>
          <a:prstDash val="solid"/>
        </a:ln>
      </c:spPr>
    </c:plotArea>
    <c:legend>
      <c:legendPos val="r"/>
      <c:layout>
        <c:manualLayout>
          <c:xMode val="edge"/>
          <c:yMode val="edge"/>
          <c:x val="0.551769155033727"/>
          <c:y val="0.639296187683284"/>
          <c:w val="0.251638189469063"/>
          <c:h val="0.06158357771261"/>
        </c:manualLayout>
      </c:layout>
      <c:overlay val="0"/>
      <c:spPr>
        <a:solidFill>
          <a:srgbClr val="FFFFFF"/>
        </a:solidFill>
        <a:ln w="3175">
          <a:solidFill>
            <a:srgbClr val="000000"/>
          </a:solidFill>
          <a:prstDash val="solid"/>
        </a:ln>
      </c:spPr>
      <c:txPr>
        <a:bodyPr/>
        <a:lstStyle/>
        <a:p>
          <a:pPr>
            <a:defRPr sz="1100" b="1" i="0" u="none" strike="noStrike" baseline="0">
              <a:solidFill>
                <a:srgbClr val="000000"/>
              </a:solidFill>
              <a:latin typeface="Arial Narrow"/>
              <a:ea typeface="Arial Narrow"/>
              <a:cs typeface="Arial Narrow"/>
            </a:defRPr>
          </a:pPr>
          <a:endParaRPr lang="en-US"/>
        </a:p>
      </c:txPr>
    </c:legend>
    <c:plotVisOnly val="1"/>
    <c:dispBlanksAs val="gap"/>
    <c:showDLblsOverMax val="0"/>
  </c:chart>
  <c:spPr>
    <a:solidFill>
      <a:srgbClr val="E3E3E3"/>
    </a:solidFill>
    <a:ln w="3175">
      <a:solidFill>
        <a:srgbClr val="000000"/>
      </a:solidFill>
      <a:prstDash val="solid"/>
    </a:ln>
  </c:spPr>
  <c:txPr>
    <a:bodyPr/>
    <a:lstStyle/>
    <a:p>
      <a:pPr>
        <a:defRPr sz="165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Sheet1!$AW$5</c:f>
              <c:strCache>
                <c:ptCount val="1"/>
                <c:pt idx="0">
                  <c:v>POPULATION</c:v>
                </c:pt>
              </c:strCache>
            </c:strRef>
          </c:tx>
          <c:invertIfNegative val="0"/>
          <c:cat>
            <c:strRef>
              <c:f>Sheet1!$AV$6:$AV$9</c:f>
              <c:strCache>
                <c:ptCount val="4"/>
                <c:pt idx="0">
                  <c:v>Greatest Generation</c:v>
                </c:pt>
                <c:pt idx="1">
                  <c:v>Baby Boomers</c:v>
                </c:pt>
                <c:pt idx="2">
                  <c:v>Gen X</c:v>
                </c:pt>
                <c:pt idx="3">
                  <c:v>Millenials</c:v>
                </c:pt>
              </c:strCache>
            </c:strRef>
          </c:cat>
          <c:val>
            <c:numRef>
              <c:f>Sheet1!$AW$6:$AW$9</c:f>
              <c:numCache>
                <c:formatCode>#,##0</c:formatCode>
                <c:ptCount val="4"/>
                <c:pt idx="0">
                  <c:v>4.03E7</c:v>
                </c:pt>
                <c:pt idx="1">
                  <c:v>8.15E7</c:v>
                </c:pt>
                <c:pt idx="2">
                  <c:v>6.1E7</c:v>
                </c:pt>
                <c:pt idx="3">
                  <c:v>8.54E7</c:v>
                </c:pt>
              </c:numCache>
            </c:numRef>
          </c:val>
        </c:ser>
        <c:ser>
          <c:idx val="1"/>
          <c:order val="1"/>
          <c:tx>
            <c:strRef>
              <c:f>Sheet1!$AX$5</c:f>
              <c:strCache>
                <c:ptCount val="1"/>
                <c:pt idx="0">
                  <c:v>LABOR FORCE</c:v>
                </c:pt>
              </c:strCache>
            </c:strRef>
          </c:tx>
          <c:spPr>
            <a:solidFill>
              <a:schemeClr val="accent6"/>
            </a:solidFill>
          </c:spPr>
          <c:invertIfNegative val="0"/>
          <c:cat>
            <c:strRef>
              <c:f>Sheet1!$AV$6:$AV$9</c:f>
              <c:strCache>
                <c:ptCount val="4"/>
                <c:pt idx="0">
                  <c:v>Greatest Generation</c:v>
                </c:pt>
                <c:pt idx="1">
                  <c:v>Baby Boomers</c:v>
                </c:pt>
                <c:pt idx="2">
                  <c:v>Gen X</c:v>
                </c:pt>
                <c:pt idx="3">
                  <c:v>Millenials</c:v>
                </c:pt>
              </c:strCache>
            </c:strRef>
          </c:cat>
          <c:val>
            <c:numRef>
              <c:f>Sheet1!$AX$6:$AX$9</c:f>
              <c:numCache>
                <c:formatCode>#,##0</c:formatCode>
                <c:ptCount val="4"/>
                <c:pt idx="0">
                  <c:v>7.1E6</c:v>
                </c:pt>
                <c:pt idx="1">
                  <c:v>5.92E7</c:v>
                </c:pt>
                <c:pt idx="2">
                  <c:v>4.925E7</c:v>
                </c:pt>
                <c:pt idx="3">
                  <c:v>3.7875E7</c:v>
                </c:pt>
              </c:numCache>
            </c:numRef>
          </c:val>
        </c:ser>
        <c:dLbls>
          <c:showLegendKey val="0"/>
          <c:showVal val="0"/>
          <c:showCatName val="0"/>
          <c:showSerName val="0"/>
          <c:showPercent val="0"/>
          <c:showBubbleSize val="0"/>
        </c:dLbls>
        <c:gapWidth val="150"/>
        <c:axId val="2105209192"/>
        <c:axId val="2053700728"/>
      </c:barChart>
      <c:catAx>
        <c:axId val="2105209192"/>
        <c:scaling>
          <c:orientation val="minMax"/>
        </c:scaling>
        <c:delete val="0"/>
        <c:axPos val="b"/>
        <c:numFmt formatCode="General" sourceLinked="0"/>
        <c:majorTickMark val="out"/>
        <c:minorTickMark val="none"/>
        <c:tickLblPos val="nextTo"/>
        <c:crossAx val="2053700728"/>
        <c:crosses val="autoZero"/>
        <c:auto val="1"/>
        <c:lblAlgn val="ctr"/>
        <c:lblOffset val="100"/>
        <c:noMultiLvlLbl val="0"/>
      </c:catAx>
      <c:valAx>
        <c:axId val="2053700728"/>
        <c:scaling>
          <c:orientation val="minMax"/>
        </c:scaling>
        <c:delete val="0"/>
        <c:axPos val="l"/>
        <c:majorGridlines/>
        <c:numFmt formatCode="#,##0" sourceLinked="1"/>
        <c:majorTickMark val="out"/>
        <c:minorTickMark val="none"/>
        <c:tickLblPos val="nextTo"/>
        <c:crossAx val="2105209192"/>
        <c:crosses val="autoZero"/>
        <c:crossBetween val="between"/>
      </c:valAx>
    </c:plotArea>
    <c:legend>
      <c:legendPos val="r"/>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347247-BF84-3D49-A0CF-01FC29D2B701}" type="datetimeFigureOut">
              <a:rPr lang="en-US" smtClean="0"/>
              <a:t>4/14/15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07D2B6-4FD0-B54E-895A-A8B99DFEB543}" type="slidenum">
              <a:rPr lang="en-US" smtClean="0"/>
              <a:t>‹#›</a:t>
            </a:fld>
            <a:endParaRPr lang="en-US"/>
          </a:p>
        </p:txBody>
      </p:sp>
    </p:spTree>
    <p:extLst>
      <p:ext uri="{BB962C8B-B14F-4D97-AF65-F5344CB8AC3E}">
        <p14:creationId xmlns:p14="http://schemas.microsoft.com/office/powerpoint/2010/main" val="42479425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017C79-D0A9-44F8-AA76-50914F8C61B2}" type="datetimeFigureOut">
              <a:rPr lang="en-US" smtClean="0"/>
              <a:pPr/>
              <a:t>4/14/15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DCEAF7-DAFD-4DEF-9912-F600EC21161B}" type="slidenum">
              <a:rPr lang="en-US" smtClean="0"/>
              <a:pPr/>
              <a:t>‹#›</a:t>
            </a:fld>
            <a:endParaRPr lang="en-US"/>
          </a:p>
        </p:txBody>
      </p:sp>
    </p:spTree>
    <p:extLst>
      <p:ext uri="{BB962C8B-B14F-4D97-AF65-F5344CB8AC3E}">
        <p14:creationId xmlns:p14="http://schemas.microsoft.com/office/powerpoint/2010/main" val="20754698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www.wired.com/insights/2013/08/the-rise-of-the-millennial-workforc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346AC5-B94C-574A-B9E7-77E97EF1F230}" type="slidenum">
              <a:rPr lang="en-US" smtClean="0"/>
              <a:pPr/>
              <a:t>5</a:t>
            </a:fld>
            <a:endParaRPr lang="en-US"/>
          </a:p>
        </p:txBody>
      </p:sp>
    </p:spTree>
    <p:extLst>
      <p:ext uri="{BB962C8B-B14F-4D97-AF65-F5344CB8AC3E}">
        <p14:creationId xmlns:p14="http://schemas.microsoft.com/office/powerpoint/2010/main" val="341936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r>
              <a:rPr lang="en-US"/>
              <a:t>BRT Overview - </a:t>
            </a:r>
            <a:fld id="{40A11E87-01CE-864C-8717-BE18C94760C6}" type="slidenum">
              <a:rPr lang="en-US"/>
              <a:pPr/>
              <a:t>19</a:t>
            </a:fld>
            <a:endParaRPr lang="en-US"/>
          </a:p>
        </p:txBody>
      </p:sp>
      <p:sp>
        <p:nvSpPr>
          <p:cNvPr id="68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3011" name="Rectangle 3"/>
          <p:cNvSpPr>
            <a:spLocks noGrp="1" noChangeArrowheads="1"/>
          </p:cNvSpPr>
          <p:nvPr>
            <p:ph type="body" idx="1"/>
          </p:nvPr>
        </p:nvSpPr>
        <p:spPr/>
        <p:txBody>
          <a:bodyPr/>
          <a:lstStyle/>
          <a:p>
            <a:pPr>
              <a:buFont typeface="Wingdings" charset="0"/>
              <a:buNone/>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Land use and transportation decisions have a big impact on many things</a:t>
            </a:r>
            <a:r>
              <a:rPr lang="en-US" sz="1200" kern="1200" baseline="0" dirty="0" smtClean="0">
                <a:solidFill>
                  <a:schemeClr val="tx1"/>
                </a:solidFill>
                <a:latin typeface="+mn-lt"/>
                <a:ea typeface="+mn-ea"/>
                <a:cs typeface="+mn-cs"/>
              </a:rPr>
              <a:t> – environment, health, public safety, quality of life – </a:t>
            </a:r>
          </a:p>
          <a:p>
            <a:r>
              <a:rPr lang="en-US" sz="1200" kern="1200" baseline="0" dirty="0" smtClean="0">
                <a:solidFill>
                  <a:schemeClr val="tx1"/>
                </a:solidFill>
                <a:latin typeface="+mn-lt"/>
                <a:ea typeface="+mn-ea"/>
                <a:cs typeface="+mn-cs"/>
              </a:rPr>
              <a:t>AND, not least of all,</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economic and fiscal performance</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Land use policy is economic</a:t>
            </a:r>
            <a:r>
              <a:rPr lang="en-US" sz="1200" kern="1200" baseline="0" dirty="0" smtClean="0">
                <a:solidFill>
                  <a:schemeClr val="tx1"/>
                </a:solidFill>
                <a:latin typeface="+mn-lt"/>
                <a:ea typeface="+mn-ea"/>
                <a:cs typeface="+mn-cs"/>
              </a:rPr>
              <a:t> development policy.  (Whether intentionally or not.)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(And, land use </a:t>
            </a:r>
            <a:r>
              <a:rPr lang="en-US" sz="1200" b="1" i="1" kern="1200" dirty="0" smtClean="0">
                <a:solidFill>
                  <a:schemeClr val="tx1"/>
                </a:solidFill>
                <a:latin typeface="+mn-lt"/>
                <a:ea typeface="+mn-ea"/>
                <a:cs typeface="+mn-cs"/>
              </a:rPr>
              <a:t>is</a:t>
            </a:r>
            <a:r>
              <a:rPr lang="en-US" sz="1200" kern="1200" dirty="0" smtClean="0">
                <a:solidFill>
                  <a:schemeClr val="tx1"/>
                </a:solidFill>
                <a:latin typeface="+mn-lt"/>
                <a:ea typeface="+mn-ea"/>
                <a:cs typeface="+mn-cs"/>
              </a:rPr>
              <a:t> a transportation strategy.)</a:t>
            </a:r>
            <a:endParaRPr lang="en-US" dirty="0"/>
          </a:p>
        </p:txBody>
      </p:sp>
      <p:sp>
        <p:nvSpPr>
          <p:cNvPr id="4" name="Slide Number Placeholder 3"/>
          <p:cNvSpPr>
            <a:spLocks noGrp="1"/>
          </p:cNvSpPr>
          <p:nvPr>
            <p:ph type="sldNum" sz="quarter" idx="10"/>
          </p:nvPr>
        </p:nvSpPr>
        <p:spPr/>
        <p:txBody>
          <a:bodyPr/>
          <a:lstStyle/>
          <a:p>
            <a:fld id="{73D3045D-3EE3-3741-87FC-072B5998038A}" type="slidenum">
              <a:rPr lang="en-US" smtClean="0"/>
              <a:pPr/>
              <a:t>20</a:t>
            </a:fld>
            <a:endParaRPr lang="en-US" dirty="0"/>
          </a:p>
        </p:txBody>
      </p:sp>
    </p:spTree>
    <p:extLst>
      <p:ext uri="{BB962C8B-B14F-4D97-AF65-F5344CB8AC3E}">
        <p14:creationId xmlns:p14="http://schemas.microsoft.com/office/powerpoint/2010/main" val="2501871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With this shift in the demographic makeup of the country, preferences are changing, across the board. </a:t>
            </a:r>
            <a:endParaRPr lang="en-US" dirty="0"/>
          </a:p>
        </p:txBody>
      </p:sp>
      <p:sp>
        <p:nvSpPr>
          <p:cNvPr id="4" name="Slide Number Placeholder 3"/>
          <p:cNvSpPr>
            <a:spLocks noGrp="1"/>
          </p:cNvSpPr>
          <p:nvPr>
            <p:ph type="sldNum" sz="quarter" idx="10"/>
          </p:nvPr>
        </p:nvSpPr>
        <p:spPr/>
        <p:txBody>
          <a:bodyPr/>
          <a:lstStyle/>
          <a:p>
            <a:fld id="{73D3045D-3EE3-3741-87FC-072B5998038A}" type="slidenum">
              <a:rPr lang="en-US" smtClean="0"/>
              <a:pPr/>
              <a:t>22</a:t>
            </a:fld>
            <a:endParaRPr lang="en-US"/>
          </a:p>
        </p:txBody>
      </p:sp>
    </p:spTree>
    <p:extLst>
      <p:ext uri="{BB962C8B-B14F-4D97-AF65-F5344CB8AC3E}">
        <p14:creationId xmlns:p14="http://schemas.microsoft.com/office/powerpoint/2010/main" val="3957781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they</a:t>
            </a:r>
            <a:r>
              <a:rPr lang="en-US" baseline="0" dirty="0" smtClean="0"/>
              <a:t> will move:  </a:t>
            </a:r>
            <a:r>
              <a:rPr lang="en-US" dirty="0" smtClean="0"/>
              <a:t>“</a:t>
            </a:r>
            <a:r>
              <a:rPr lang="en-US" sz="1200" kern="1200" baseline="0" dirty="0" smtClean="0">
                <a:solidFill>
                  <a:schemeClr val="tx1"/>
                </a:solidFill>
                <a:latin typeface="+mn-lt"/>
                <a:ea typeface="+mn-ea"/>
                <a:cs typeface="+mn-cs"/>
              </a:rPr>
              <a:t>Young, well-educated adults are the most mobile Americans. Despite a decades-long, nationwide decline in moving by Americans, one million college educated 25 to 34 year olds move across state lines each year.”  (</a:t>
            </a:r>
            <a:r>
              <a:rPr lang="en-US" sz="1200" kern="1200" baseline="0" dirty="0" err="1" smtClean="0">
                <a:solidFill>
                  <a:schemeClr val="tx1"/>
                </a:solidFill>
                <a:latin typeface="+mn-lt"/>
                <a:ea typeface="+mn-ea"/>
                <a:cs typeface="+mn-cs"/>
              </a:rPr>
              <a:t>Cortright</a:t>
            </a:r>
            <a:r>
              <a:rPr lang="en-US" sz="1200" kern="1200" baseline="0" dirty="0" smtClean="0">
                <a:solidFill>
                  <a:schemeClr val="tx1"/>
                </a:solidFill>
                <a:latin typeface="+mn-lt"/>
                <a:ea typeface="+mn-ea"/>
                <a:cs typeface="+mn-cs"/>
              </a:rPr>
              <a:t>, The Young &amp; the Restless, Oct 2014)</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dirty="0" smtClean="0"/>
              <a:t>Photo credit:</a:t>
            </a:r>
            <a:r>
              <a:rPr lang="en-US" baseline="0" dirty="0" smtClean="0"/>
              <a:t> “BJMAP touches down in Burlington, VT,” by </a:t>
            </a:r>
            <a:r>
              <a:rPr lang="en-US" baseline="0" dirty="0" err="1" smtClean="0"/>
              <a:t>Flickr</a:t>
            </a:r>
            <a:r>
              <a:rPr lang="en-US" baseline="0" dirty="0" smtClean="0"/>
              <a:t> user </a:t>
            </a:r>
            <a:r>
              <a:rPr lang="en-US" baseline="0" dirty="0" err="1" smtClean="0"/>
              <a:t>missmeng</a:t>
            </a:r>
            <a:r>
              <a:rPr lang="en-US" baseline="0" dirty="0" smtClean="0"/>
              <a:t> (</a:t>
            </a:r>
            <a:r>
              <a:rPr lang="en-US" baseline="0" dirty="0" err="1" smtClean="0"/>
              <a:t>Meng</a:t>
            </a:r>
            <a:r>
              <a:rPr lang="en-US" baseline="0" dirty="0" smtClean="0"/>
              <a:t> He). Retrieved at: http://www.flickr.com/photos/missmeng/5881124444. August 4, 2011. Creative Commons license.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55C6C9A-EB3D-6645-B318-CBA9E6F6438F}" type="slidenum">
              <a:rPr lang="en-US" smtClean="0"/>
              <a:pPr/>
              <a:t>23</a:t>
            </a:fld>
            <a:endParaRPr lang="en-US"/>
          </a:p>
        </p:txBody>
      </p:sp>
    </p:spTree>
    <p:extLst>
      <p:ext uri="{BB962C8B-B14F-4D97-AF65-F5344CB8AC3E}">
        <p14:creationId xmlns:p14="http://schemas.microsoft.com/office/powerpoint/2010/main" val="4195142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Cite:  Michigan League</a:t>
            </a:r>
            <a:r>
              <a:rPr lang="en-US" baseline="0" dirty="0" smtClean="0"/>
              <a:t> of Cities quote:  </a:t>
            </a:r>
            <a:endParaRPr lang="en-US" dirty="0"/>
          </a:p>
        </p:txBody>
      </p:sp>
      <p:sp>
        <p:nvSpPr>
          <p:cNvPr id="4" name="Slide Number Placeholder 3"/>
          <p:cNvSpPr>
            <a:spLocks noGrp="1"/>
          </p:cNvSpPr>
          <p:nvPr>
            <p:ph type="sldNum" sz="quarter" idx="10"/>
          </p:nvPr>
        </p:nvSpPr>
        <p:spPr/>
        <p:txBody>
          <a:bodyPr/>
          <a:lstStyle/>
          <a:p>
            <a:fld id="{73D3045D-3EE3-3741-87FC-072B5998038A}" type="slidenum">
              <a:rPr lang="en-US" smtClean="0"/>
              <a:pPr/>
              <a:t>24</a:t>
            </a:fld>
            <a:endParaRPr lang="en-US"/>
          </a:p>
        </p:txBody>
      </p:sp>
    </p:spTree>
    <p:extLst>
      <p:ext uri="{BB962C8B-B14F-4D97-AF65-F5344CB8AC3E}">
        <p14:creationId xmlns:p14="http://schemas.microsoft.com/office/powerpoint/2010/main" val="386035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They also want more housing choices.</a:t>
            </a:r>
            <a:endParaRPr lang="en-US" dirty="0"/>
          </a:p>
        </p:txBody>
      </p:sp>
      <p:sp>
        <p:nvSpPr>
          <p:cNvPr id="4" name="Slide Number Placeholder 3"/>
          <p:cNvSpPr>
            <a:spLocks noGrp="1"/>
          </p:cNvSpPr>
          <p:nvPr>
            <p:ph type="sldNum" sz="quarter" idx="10"/>
          </p:nvPr>
        </p:nvSpPr>
        <p:spPr/>
        <p:txBody>
          <a:bodyPr/>
          <a:lstStyle/>
          <a:p>
            <a:fld id="{73D3045D-3EE3-3741-87FC-072B5998038A}" type="slidenum">
              <a:rPr lang="en-US" smtClean="0"/>
              <a:pPr/>
              <a:t>27</a:t>
            </a:fld>
            <a:endParaRPr lang="en-US"/>
          </a:p>
        </p:txBody>
      </p:sp>
    </p:spTree>
    <p:extLst>
      <p:ext uri="{BB962C8B-B14F-4D97-AF65-F5344CB8AC3E}">
        <p14:creationId xmlns:p14="http://schemas.microsoft.com/office/powerpoint/2010/main" val="852688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Transit Center</a:t>
            </a:r>
            <a:r>
              <a:rPr lang="en-US" baseline="0" dirty="0" smtClean="0"/>
              <a:t> report, 2014 (see http://transitcenter.org/ourwork/mobility-attitudes-survey/)</a:t>
            </a:r>
            <a:endParaRPr lang="en-US" dirty="0"/>
          </a:p>
        </p:txBody>
      </p:sp>
      <p:sp>
        <p:nvSpPr>
          <p:cNvPr id="4" name="Slide Number Placeholder 3"/>
          <p:cNvSpPr>
            <a:spLocks noGrp="1"/>
          </p:cNvSpPr>
          <p:nvPr>
            <p:ph type="sldNum" sz="quarter" idx="10"/>
          </p:nvPr>
        </p:nvSpPr>
        <p:spPr/>
        <p:txBody>
          <a:bodyPr/>
          <a:lstStyle/>
          <a:p>
            <a:fld id="{EADCEAF7-DAFD-4DEF-9912-F600EC21161B}" type="slidenum">
              <a:rPr lang="en-US" smtClean="0"/>
              <a:pPr/>
              <a:t>32</a:t>
            </a:fld>
            <a:endParaRPr lang="en-US"/>
          </a:p>
        </p:txBody>
      </p:sp>
    </p:spTree>
    <p:extLst>
      <p:ext uri="{BB962C8B-B14F-4D97-AF65-F5344CB8AC3E}">
        <p14:creationId xmlns:p14="http://schemas.microsoft.com/office/powerpoint/2010/main" val="2053382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Transit Center</a:t>
            </a:r>
            <a:r>
              <a:rPr lang="en-US" baseline="0" dirty="0" smtClean="0"/>
              <a:t> report, 2014 (see http://transitcenter.org/ourwork/mobility-attitudes-survey/)</a:t>
            </a:r>
            <a:endParaRPr lang="en-US" dirty="0"/>
          </a:p>
        </p:txBody>
      </p:sp>
      <p:sp>
        <p:nvSpPr>
          <p:cNvPr id="4" name="Slide Number Placeholder 3"/>
          <p:cNvSpPr>
            <a:spLocks noGrp="1"/>
          </p:cNvSpPr>
          <p:nvPr>
            <p:ph type="sldNum" sz="quarter" idx="10"/>
          </p:nvPr>
        </p:nvSpPr>
        <p:spPr/>
        <p:txBody>
          <a:bodyPr/>
          <a:lstStyle/>
          <a:p>
            <a:fld id="{EADCEAF7-DAFD-4DEF-9912-F600EC21161B}" type="slidenum">
              <a:rPr lang="en-US" smtClean="0"/>
              <a:pPr/>
              <a:t>33</a:t>
            </a:fld>
            <a:endParaRPr lang="en-US"/>
          </a:p>
        </p:txBody>
      </p:sp>
    </p:spTree>
    <p:extLst>
      <p:ext uri="{BB962C8B-B14F-4D97-AF65-F5344CB8AC3E}">
        <p14:creationId xmlns:p14="http://schemas.microsoft.com/office/powerpoint/2010/main" val="332997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0">
              <a:lnSpc>
                <a:spcPct val="150000"/>
              </a:lnSpc>
              <a:buNone/>
            </a:pPr>
            <a:r>
              <a:rPr lang="en-US" sz="1200" dirty="0" smtClean="0"/>
              <a:t>“More than just a pleasant amenity, the walkability of cities translates directly into increases in home values.  Homes located in more walkable neighborhoods—those with a mix of common daily shopping and social destinations within a short distance—command a price premium over otherwise similar homes in less walkable areas.  Houses with the </a:t>
            </a:r>
            <a:r>
              <a:rPr lang="en-US" sz="1200" dirty="0" smtClean="0">
                <a:solidFill>
                  <a:srgbClr val="FFFF00"/>
                </a:solidFill>
              </a:rPr>
              <a:t>above-average levels of walkability command a premium of about $4,000 to $34,000 </a:t>
            </a:r>
            <a:r>
              <a:rPr lang="en-US" sz="1200" dirty="0" smtClean="0"/>
              <a:t>over houses with just average levels of walkability in the typical metropolitan areas studied.”</a:t>
            </a:r>
          </a:p>
          <a:p>
            <a:pPr indent="0" algn="r">
              <a:buNone/>
            </a:pPr>
            <a:r>
              <a:rPr lang="en-US" sz="1000" dirty="0" smtClean="0"/>
              <a:t>Joe </a:t>
            </a:r>
            <a:r>
              <a:rPr lang="en-US" sz="1000" dirty="0" err="1" smtClean="0"/>
              <a:t>Cortright</a:t>
            </a:r>
            <a:r>
              <a:rPr lang="en-US" sz="1000" dirty="0" smtClean="0"/>
              <a:t>, </a:t>
            </a:r>
            <a:br>
              <a:rPr lang="en-US" sz="1000" dirty="0" smtClean="0"/>
            </a:br>
            <a:r>
              <a:rPr lang="en-US" sz="1000" dirty="0" smtClean="0"/>
              <a:t>“Walking the Walk: How Walkability </a:t>
            </a:r>
            <a:br>
              <a:rPr lang="en-US" sz="1000" dirty="0" smtClean="0"/>
            </a:br>
            <a:r>
              <a:rPr lang="en-US" sz="1000" dirty="0" smtClean="0"/>
              <a:t>Raises Home Values in U.S. Cities,” </a:t>
            </a:r>
            <a:br>
              <a:rPr lang="en-US" sz="1000" dirty="0" smtClean="0"/>
            </a:br>
            <a:r>
              <a:rPr lang="en-US" sz="1000" dirty="0" smtClean="0"/>
              <a:t>August 2009.</a:t>
            </a:r>
          </a:p>
        </p:txBody>
      </p:sp>
      <p:sp>
        <p:nvSpPr>
          <p:cNvPr id="4" name="Slide Number Placeholder 3"/>
          <p:cNvSpPr>
            <a:spLocks noGrp="1"/>
          </p:cNvSpPr>
          <p:nvPr>
            <p:ph type="sldNum" sz="quarter" idx="10"/>
          </p:nvPr>
        </p:nvSpPr>
        <p:spPr/>
        <p:txBody>
          <a:bodyPr/>
          <a:lstStyle/>
          <a:p>
            <a:fld id="{8C3ECF3B-3D66-4CB0-90E1-E7D9A5D65B53}" type="slidenum">
              <a:rPr lang="en-US" smtClean="0"/>
              <a:pPr/>
              <a:t>36</a:t>
            </a:fld>
            <a:endParaRPr lang="en-US"/>
          </a:p>
        </p:txBody>
      </p:sp>
    </p:spTree>
    <p:extLst>
      <p:ext uri="{BB962C8B-B14F-4D97-AF65-F5344CB8AC3E}">
        <p14:creationId xmlns:p14="http://schemas.microsoft.com/office/powerpoint/2010/main" val="909728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0">
              <a:lnSpc>
                <a:spcPct val="150000"/>
              </a:lnSpc>
              <a:buNone/>
            </a:pPr>
            <a:r>
              <a:rPr lang="en-US" sz="1200" dirty="0" smtClean="0"/>
              <a:t>“We find that, all else being equal, the benefits of walkability are capitalized into office, retail and industrial property values with more walkable sites commanding higher property values. On a 100 point scale, </a:t>
            </a:r>
            <a:r>
              <a:rPr lang="en-US" sz="1200" dirty="0" smtClean="0">
                <a:solidFill>
                  <a:srgbClr val="FFFF00"/>
                </a:solidFill>
              </a:rPr>
              <a:t>a 10 point increase in walkability increases property values by 1 to 9 percent</a:t>
            </a:r>
            <a:r>
              <a:rPr lang="en-US" sz="1200" dirty="0" smtClean="0"/>
              <a:t>, depending on property type.”</a:t>
            </a:r>
          </a:p>
          <a:p>
            <a:pPr indent="0">
              <a:buNone/>
            </a:pPr>
            <a:endParaRPr lang="en-US" sz="1100" dirty="0" smtClean="0"/>
          </a:p>
          <a:p>
            <a:pPr indent="0" algn="r">
              <a:buNone/>
            </a:pPr>
            <a:r>
              <a:rPr lang="en-US" sz="900" dirty="0" smtClean="0"/>
              <a:t>Gary </a:t>
            </a:r>
            <a:r>
              <a:rPr lang="en-US" sz="900" dirty="0" err="1" smtClean="0"/>
              <a:t>Pivo</a:t>
            </a:r>
            <a:r>
              <a:rPr lang="en-US" sz="900" dirty="0" smtClean="0"/>
              <a:t> and Jeffrey D. Fisher, </a:t>
            </a:r>
            <a:br>
              <a:rPr lang="en-US" sz="900" dirty="0" smtClean="0"/>
            </a:br>
            <a:r>
              <a:rPr lang="en-US" sz="900" dirty="0" smtClean="0"/>
              <a:t>“The Walkability Premium In Commercial Real Estate Investments,” February 2010.</a:t>
            </a:r>
          </a:p>
        </p:txBody>
      </p:sp>
      <p:sp>
        <p:nvSpPr>
          <p:cNvPr id="4" name="Slide Number Placeholder 3"/>
          <p:cNvSpPr>
            <a:spLocks noGrp="1"/>
          </p:cNvSpPr>
          <p:nvPr>
            <p:ph type="sldNum" sz="quarter" idx="10"/>
          </p:nvPr>
        </p:nvSpPr>
        <p:spPr/>
        <p:txBody>
          <a:bodyPr/>
          <a:lstStyle/>
          <a:p>
            <a:fld id="{8C3ECF3B-3D66-4CB0-90E1-E7D9A5D65B53}" type="slidenum">
              <a:rPr lang="en-US" smtClean="0"/>
              <a:pPr/>
              <a:t>37</a:t>
            </a:fld>
            <a:endParaRPr lang="en-US"/>
          </a:p>
        </p:txBody>
      </p:sp>
    </p:spTree>
    <p:extLst>
      <p:ext uri="{BB962C8B-B14F-4D97-AF65-F5344CB8AC3E}">
        <p14:creationId xmlns:p14="http://schemas.microsoft.com/office/powerpoint/2010/main" val="2472369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346AC5-B94C-574A-B9E7-77E97EF1F230}" type="slidenum">
              <a:rPr lang="en-US" smtClean="0"/>
              <a:pPr/>
              <a:t>6</a:t>
            </a:fld>
            <a:endParaRPr lang="en-US"/>
          </a:p>
        </p:txBody>
      </p:sp>
    </p:spTree>
    <p:extLst>
      <p:ext uri="{BB962C8B-B14F-4D97-AF65-F5344CB8AC3E}">
        <p14:creationId xmlns:p14="http://schemas.microsoft.com/office/powerpoint/2010/main" val="450902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D54104-7C07-C040-AD80-826FB8EFB0B5}" type="slidenum">
              <a:rPr lang="en-US" smtClean="0"/>
              <a:pPr/>
              <a:t>39</a:t>
            </a:fld>
            <a:endParaRPr lang="en-US"/>
          </a:p>
        </p:txBody>
      </p:sp>
    </p:spTree>
    <p:extLst>
      <p:ext uri="{BB962C8B-B14F-4D97-AF65-F5344CB8AC3E}">
        <p14:creationId xmlns:p14="http://schemas.microsoft.com/office/powerpoint/2010/main" val="472992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this century, creating compact, walkable, mixed-use communities – that is, “smart growth” – is the key element for a successful economic development strategy.</a:t>
            </a:r>
            <a:endParaRPr lang="en-US" dirty="0"/>
          </a:p>
        </p:txBody>
      </p:sp>
      <p:sp>
        <p:nvSpPr>
          <p:cNvPr id="4" name="Slide Number Placeholder 3"/>
          <p:cNvSpPr>
            <a:spLocks noGrp="1"/>
          </p:cNvSpPr>
          <p:nvPr>
            <p:ph type="sldNum" sz="quarter" idx="10"/>
          </p:nvPr>
        </p:nvSpPr>
        <p:spPr/>
        <p:txBody>
          <a:bodyPr/>
          <a:lstStyle/>
          <a:p>
            <a:fld id="{EADCEAF7-DAFD-4DEF-9912-F600EC21161B}" type="slidenum">
              <a:rPr lang="en-US" smtClean="0"/>
              <a:pPr/>
              <a:t>40</a:t>
            </a:fld>
            <a:endParaRPr lang="en-US"/>
          </a:p>
        </p:txBody>
      </p:sp>
    </p:spTree>
    <p:extLst>
      <p:ext uri="{BB962C8B-B14F-4D97-AF65-F5344CB8AC3E}">
        <p14:creationId xmlns:p14="http://schemas.microsoft.com/office/powerpoint/2010/main" val="1013204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DCEAF7-DAFD-4DEF-9912-F600EC21161B}" type="slidenum">
              <a:rPr lang="en-US" smtClean="0"/>
              <a:pPr/>
              <a:t>75</a:t>
            </a:fld>
            <a:endParaRPr lang="en-US"/>
          </a:p>
        </p:txBody>
      </p:sp>
    </p:spTree>
    <p:extLst>
      <p:ext uri="{BB962C8B-B14F-4D97-AF65-F5344CB8AC3E}">
        <p14:creationId xmlns:p14="http://schemas.microsoft.com/office/powerpoint/2010/main" val="1444254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DCEAF7-DAFD-4DEF-9912-F600EC21161B}" type="slidenum">
              <a:rPr lang="en-US" smtClean="0"/>
              <a:pPr/>
              <a:t>76</a:t>
            </a:fld>
            <a:endParaRPr lang="en-US"/>
          </a:p>
        </p:txBody>
      </p:sp>
    </p:spTree>
    <p:extLst>
      <p:ext uri="{BB962C8B-B14F-4D97-AF65-F5344CB8AC3E}">
        <p14:creationId xmlns:p14="http://schemas.microsoft.com/office/powerpoint/2010/main" val="1444254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346AC5-B94C-574A-B9E7-77E97EF1F230}" type="slidenum">
              <a:rPr lang="en-US" smtClean="0"/>
              <a:pPr/>
              <a:t>8</a:t>
            </a:fld>
            <a:endParaRPr lang="en-US"/>
          </a:p>
        </p:txBody>
      </p:sp>
    </p:spTree>
    <p:extLst>
      <p:ext uri="{BB962C8B-B14F-4D97-AF65-F5344CB8AC3E}">
        <p14:creationId xmlns:p14="http://schemas.microsoft.com/office/powerpoint/2010/main" val="506978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346AC5-B94C-574A-B9E7-77E97EF1F230}" type="slidenum">
              <a:rPr lang="en-US" smtClean="0"/>
              <a:pPr/>
              <a:t>9</a:t>
            </a:fld>
            <a:endParaRPr lang="en-US"/>
          </a:p>
        </p:txBody>
      </p:sp>
    </p:spTree>
    <p:extLst>
      <p:ext uri="{BB962C8B-B14F-4D97-AF65-F5344CB8AC3E}">
        <p14:creationId xmlns:p14="http://schemas.microsoft.com/office/powerpoint/2010/main" val="1862872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346AC5-B94C-574A-B9E7-77E97EF1F230}" type="slidenum">
              <a:rPr lang="en-US" smtClean="0"/>
              <a:pPr/>
              <a:t>10</a:t>
            </a:fld>
            <a:endParaRPr lang="en-US"/>
          </a:p>
        </p:txBody>
      </p:sp>
    </p:spTree>
    <p:extLst>
      <p:ext uri="{BB962C8B-B14F-4D97-AF65-F5344CB8AC3E}">
        <p14:creationId xmlns:p14="http://schemas.microsoft.com/office/powerpoint/2010/main" val="105613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346AC5-B94C-574A-B9E7-77E97EF1F230}" type="slidenum">
              <a:rPr lang="en-US" smtClean="0"/>
              <a:pPr/>
              <a:t>12</a:t>
            </a:fld>
            <a:endParaRPr lang="en-US"/>
          </a:p>
        </p:txBody>
      </p:sp>
    </p:spTree>
    <p:extLst>
      <p:ext uri="{BB962C8B-B14F-4D97-AF65-F5344CB8AC3E}">
        <p14:creationId xmlns:p14="http://schemas.microsoft.com/office/powerpoint/2010/main" val="1336195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a:t>
            </a:r>
            <a:r>
              <a:rPr lang="en-US" baseline="0" dirty="0" smtClean="0"/>
              <a:t> generational categories.  Relationship of population to workforce.]</a:t>
            </a:r>
          </a:p>
          <a:p>
            <a:r>
              <a:rPr lang="en-US" sz="1200" kern="1200" dirty="0" smtClean="0">
                <a:solidFill>
                  <a:schemeClr val="tx1"/>
                </a:solidFill>
                <a:latin typeface="+mn-lt"/>
                <a:ea typeface="+mn-ea"/>
                <a:cs typeface="+mn-cs"/>
              </a:rPr>
              <a:t>Millennials already outnumber Boomers, and are beginning to catch up to them in the workforce.  As the latter retire, Millennials will soon dominate. “The U.S. Bureau of Labor Statistics predicts that by 2015 millennials will overtake the majority representation of the workforce and by 2030 this hyper-connected, tech savvy generation will make up 75% of the workforce.”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(from </a:t>
            </a:r>
            <a:r>
              <a:rPr lang="en-US" sz="1200" i="1" kern="1200" dirty="0" smtClean="0">
                <a:solidFill>
                  <a:schemeClr val="tx1"/>
                </a:solidFill>
                <a:latin typeface="+mn-lt"/>
                <a:ea typeface="+mn-ea"/>
                <a:cs typeface="+mn-cs"/>
              </a:rPr>
              <a:t>Wired</a:t>
            </a:r>
            <a:r>
              <a:rPr lang="en-US" sz="1200" kern="1200" dirty="0" smtClean="0">
                <a:solidFill>
                  <a:schemeClr val="tx1"/>
                </a:solidFill>
                <a:latin typeface="+mn-lt"/>
                <a:ea typeface="+mn-ea"/>
                <a:cs typeface="+mn-cs"/>
              </a:rPr>
              <a:t>, </a:t>
            </a:r>
            <a:r>
              <a:rPr lang="en-US" sz="1200" u="sng" kern="1200" dirty="0" smtClean="0">
                <a:solidFill>
                  <a:schemeClr val="tx1"/>
                </a:solidFill>
                <a:latin typeface="+mn-lt"/>
                <a:ea typeface="+mn-ea"/>
                <a:cs typeface="+mn-cs"/>
                <a:hlinkClick r:id="rId3"/>
              </a:rPr>
              <a:t>http://www.wired.com/insights/2013/08/the-rise-of-the-millennial-workforce/</a:t>
            </a:r>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3D3045D-3EE3-3741-87FC-072B5998038A}" type="slidenum">
              <a:rPr lang="en-US" smtClean="0"/>
              <a:pPr/>
              <a:t>13</a:t>
            </a:fld>
            <a:endParaRPr lang="en-US"/>
          </a:p>
        </p:txBody>
      </p:sp>
    </p:spTree>
    <p:extLst>
      <p:ext uri="{BB962C8B-B14F-4D97-AF65-F5344CB8AC3E}">
        <p14:creationId xmlns:p14="http://schemas.microsoft.com/office/powerpoint/2010/main" val="18129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346AC5-B94C-574A-B9E7-77E97EF1F230}" type="slidenum">
              <a:rPr lang="en-US" smtClean="0"/>
              <a:pPr/>
              <a:t>14</a:t>
            </a:fld>
            <a:endParaRPr lang="en-US"/>
          </a:p>
        </p:txBody>
      </p:sp>
    </p:spTree>
    <p:extLst>
      <p:ext uri="{BB962C8B-B14F-4D97-AF65-F5344CB8AC3E}">
        <p14:creationId xmlns:p14="http://schemas.microsoft.com/office/powerpoint/2010/main" val="3660937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r>
              <a:rPr lang="en-US"/>
              <a:t>BRT Overview - </a:t>
            </a:r>
            <a:fld id="{40A11E87-01CE-864C-8717-BE18C94760C6}" type="slidenum">
              <a:rPr lang="en-US"/>
              <a:pPr/>
              <a:t>18</a:t>
            </a:fld>
            <a:endParaRPr lang="en-US"/>
          </a:p>
        </p:txBody>
      </p:sp>
      <p:sp>
        <p:nvSpPr>
          <p:cNvPr id="68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3011" name="Rectangle 3"/>
          <p:cNvSpPr>
            <a:spLocks noGrp="1" noChangeArrowheads="1"/>
          </p:cNvSpPr>
          <p:nvPr>
            <p:ph type="body" idx="1"/>
          </p:nvPr>
        </p:nvSpPr>
        <p:spPr/>
        <p:txBody>
          <a:bodyPr/>
          <a:lstStyle/>
          <a:p>
            <a:pPr>
              <a:buFont typeface="Wingdings" charset="0"/>
              <a:buChar char="Ø"/>
            </a:pPr>
            <a:r>
              <a:rPr lang="en-US"/>
              <a:t>Key to BRT is that, like LRT, it must be planned and implemented as an integrated package or system.  </a:t>
            </a:r>
          </a:p>
          <a:p>
            <a:pPr>
              <a:buFont typeface="Wingdings" charset="0"/>
              <a:buChar char="Ø"/>
            </a:pPr>
            <a:endParaRPr lang="en-US"/>
          </a:p>
          <a:p>
            <a:pPr>
              <a:buFont typeface="Wingdings" charset="0"/>
              <a:buChar char="Ø"/>
            </a:pPr>
            <a:r>
              <a:rPr lang="en-US"/>
              <a:t>Every element should be considered individually in the respective physical and market context.  </a:t>
            </a:r>
          </a:p>
          <a:p>
            <a:pPr>
              <a:buFont typeface="Wingdings" charset="0"/>
              <a:buChar char="Ø"/>
            </a:pPr>
            <a:endParaRPr lang="en-US"/>
          </a:p>
          <a:p>
            <a:pPr>
              <a:buFont typeface="Wingdings" charset="0"/>
              <a:buChar char="Ø"/>
            </a:pPr>
            <a:r>
              <a:rPr lang="en-US"/>
              <a:t>All should then be packaged together to yield a system that will produce more benefits as a whole than the sum of its parts.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solidFill>
                  <a:schemeClr val="bg1"/>
                </a:solidFill>
              </a:defRPr>
            </a:lvl1pPr>
          </a:lstStyle>
          <a:p>
            <a:pPr defTabSz="457200"/>
            <a:endParaRPr lang="en-US" dirty="0">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solidFill>
                  <a:schemeClr val="bg1"/>
                </a:solidFill>
              </a:defRPr>
            </a:lvl1pPr>
          </a:lstStyle>
          <a:p>
            <a:pPr defTabSz="457200"/>
            <a:endParaRPr lang="en-US" dirty="0">
              <a:solidFill>
                <a:prstClr val="white"/>
              </a:solidFill>
            </a:endParaRPr>
          </a:p>
        </p:txBody>
      </p:sp>
      <p:sp>
        <p:nvSpPr>
          <p:cNvPr id="6" name="Slide Number Placeholder 5"/>
          <p:cNvSpPr>
            <a:spLocks noGrp="1"/>
          </p:cNvSpPr>
          <p:nvPr>
            <p:ph type="sldNum" sz="quarter" idx="12"/>
          </p:nvPr>
        </p:nvSpPr>
        <p:spPr>
          <a:xfrm>
            <a:off x="6553200" y="6400800"/>
            <a:ext cx="2133600" cy="365125"/>
          </a:xfrm>
        </p:spPr>
        <p:txBody>
          <a:bodyPr/>
          <a:lstStyle/>
          <a:p>
            <a:fld id="{B62078CD-B65C-A743-8C45-DBBECF236FFE}"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6"/>
          <p:cNvSpPr>
            <a:spLocks noGrp="1"/>
          </p:cNvSpPr>
          <p:nvPr>
            <p:ph type="sldNum" sz="quarter" idx="12"/>
          </p:nvPr>
        </p:nvSpPr>
        <p:spPr>
          <a:xfrm>
            <a:off x="6553200" y="6356350"/>
            <a:ext cx="2133600" cy="365125"/>
          </a:xfrm>
        </p:spPr>
        <p:txBody>
          <a:bodyPr/>
          <a:lstStyle>
            <a:lvl1pPr>
              <a:defRPr>
                <a:solidFill>
                  <a:schemeClr val="bg1"/>
                </a:solidFill>
              </a:defRPr>
            </a:lvl1pPr>
          </a:lstStyle>
          <a:p>
            <a:fld id="{08F23A98-31B5-4E6B-A471-BE7F28C85BF3}" type="slidenum">
              <a:rPr lang="en-US" smtClean="0">
                <a:solidFill>
                  <a:prstClr val="white"/>
                </a:solidFill>
              </a:rPr>
              <a:pPr/>
              <a:t>‹#›</a:t>
            </a:fld>
            <a:endParaRPr lang="en-US" dirty="0">
              <a:solidFill>
                <a:prstClr val="white"/>
              </a:solidFill>
            </a:endParaRPr>
          </a:p>
        </p:txBody>
      </p:sp>
      <p:pic>
        <p:nvPicPr>
          <p:cNvPr id="6" name="Picture 5" descr="SGA_Logo_Color-CMYK.g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061373"/>
            <a:ext cx="2833101" cy="47890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solidFill>
                  <a:schemeClr val="bg1"/>
                </a:solidFill>
              </a:defRPr>
            </a:lvl1pPr>
          </a:lstStyle>
          <a:p>
            <a:pPr defTabSz="457200"/>
            <a:endParaRPr lang="en-US" dirty="0">
              <a:solidFill>
                <a:prstClr val="white"/>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solidFill>
                  <a:schemeClr val="bg1"/>
                </a:solidFill>
              </a:defRPr>
            </a:lvl1pPr>
          </a:lstStyle>
          <a:p>
            <a:pPr defTabSz="457200"/>
            <a:endParaRPr lang="en-US" dirty="0">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B62078CD-B65C-A743-8C45-DBBECF236FFE}" type="slidenum">
              <a:rPr lang="en-US" smtClean="0">
                <a:solidFill>
                  <a:prstClr val="white"/>
                </a:solidFill>
              </a:rPr>
              <a:pPr/>
              <a:t>‹#›</a:t>
            </a:fld>
            <a:endParaRPr lang="en-US" dirty="0">
              <a:solidFill>
                <a:prstClr val="white"/>
              </a:solidFill>
            </a:endParaRPr>
          </a:p>
        </p:txBody>
      </p:sp>
      <p:pic>
        <p:nvPicPr>
          <p:cNvPr id="8" name="Picture 7" descr="SGA_Logo_Color-CMYK.g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061373"/>
            <a:ext cx="2833101" cy="47890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solidFill>
                  <a:schemeClr val="bg1"/>
                </a:solidFill>
              </a:defRPr>
            </a:lvl1pPr>
          </a:lstStyle>
          <a:p>
            <a:pPr defTabSz="457200"/>
            <a:endParaRPr lang="en-US" dirty="0">
              <a:solidFill>
                <a:prstClr val="white"/>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solidFill>
                  <a:schemeClr val="bg1"/>
                </a:solidFill>
              </a:defRPr>
            </a:lvl1pPr>
          </a:lstStyle>
          <a:p>
            <a:pPr defTabSz="457200"/>
            <a:endParaRPr lang="en-US" dirty="0">
              <a:solidFill>
                <a:prstClr val="white"/>
              </a:solidFill>
            </a:endParaRPr>
          </a:p>
        </p:txBody>
      </p:sp>
      <p:sp>
        <p:nvSpPr>
          <p:cNvPr id="9" name="Slide Number Placeholder 8"/>
          <p:cNvSpPr>
            <a:spLocks noGrp="1"/>
          </p:cNvSpPr>
          <p:nvPr>
            <p:ph type="sldNum" sz="quarter" idx="12"/>
          </p:nvPr>
        </p:nvSpPr>
        <p:spPr/>
        <p:txBody>
          <a:bodyPr/>
          <a:lstStyle/>
          <a:p>
            <a:fld id="{B62078CD-B65C-A743-8C45-DBBECF236FFE}" type="slidenum">
              <a:rPr lang="en-US" smtClean="0">
                <a:solidFill>
                  <a:prstClr val="white"/>
                </a:solidFill>
              </a:rPr>
              <a:pPr/>
              <a:t>‹#›</a:t>
            </a:fld>
            <a:endParaRPr lang="en-US">
              <a:solidFill>
                <a:prstClr val="white"/>
              </a:solidFill>
            </a:endParaRPr>
          </a:p>
        </p:txBody>
      </p:sp>
      <p:pic>
        <p:nvPicPr>
          <p:cNvPr id="10" name="Picture 9" descr="SGA_Logo_Color-CMYK.g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061373"/>
            <a:ext cx="2833101" cy="47890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solidFill>
                  <a:schemeClr val="bg1"/>
                </a:solidFill>
              </a:defRPr>
            </a:lvl1pPr>
          </a:lstStyle>
          <a:p>
            <a:pPr defTabSz="457200"/>
            <a:endParaRPr lang="en-US" dirty="0">
              <a:solidFill>
                <a:prstClr val="white"/>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solidFill>
                  <a:schemeClr val="bg1"/>
                </a:solidFill>
              </a:defRPr>
            </a:lvl1pPr>
          </a:lstStyle>
          <a:p>
            <a:pPr defTabSz="457200"/>
            <a:endParaRPr lang="en-US" dirty="0">
              <a:solidFill>
                <a:prstClr val="white"/>
              </a:solidFill>
            </a:endParaRPr>
          </a:p>
        </p:txBody>
      </p:sp>
      <p:sp>
        <p:nvSpPr>
          <p:cNvPr id="5" name="Slide Number Placeholder 4"/>
          <p:cNvSpPr>
            <a:spLocks noGrp="1"/>
          </p:cNvSpPr>
          <p:nvPr>
            <p:ph type="sldNum" sz="quarter" idx="12"/>
          </p:nvPr>
        </p:nvSpPr>
        <p:spPr/>
        <p:txBody>
          <a:bodyPr/>
          <a:lstStyle/>
          <a:p>
            <a:fld id="{B62078CD-B65C-A743-8C45-DBBECF236FFE}" type="slidenum">
              <a:rPr lang="en-US" smtClean="0">
                <a:solidFill>
                  <a:prstClr val="white"/>
                </a:solidFill>
              </a:rPr>
              <a:pPr/>
              <a:t>‹#›</a:t>
            </a:fld>
            <a:endParaRPr lang="en-US">
              <a:solidFill>
                <a:prstClr val="white"/>
              </a:solidFill>
            </a:endParaRPr>
          </a:p>
        </p:txBody>
      </p:sp>
      <p:pic>
        <p:nvPicPr>
          <p:cNvPr id="6" name="Picture 5" descr="SGA_Logo_Color-CMYK.g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061373"/>
            <a:ext cx="2833101" cy="47890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solidFill>
                  <a:schemeClr val="bg1"/>
                </a:solidFill>
              </a:defRPr>
            </a:lvl1pPr>
          </a:lstStyle>
          <a:p>
            <a:pPr defTabSz="457200"/>
            <a:endParaRPr lang="en-US" dirty="0">
              <a:solidFill>
                <a:prstClr val="white"/>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solidFill>
                  <a:schemeClr val="bg1"/>
                </a:solidFill>
              </a:defRPr>
            </a:lvl1pPr>
          </a:lstStyle>
          <a:p>
            <a:pPr defTabSz="457200"/>
            <a:endParaRPr lang="en-US" dirty="0">
              <a:solidFill>
                <a:prstClr val="white"/>
              </a:solidFill>
            </a:endParaRPr>
          </a:p>
        </p:txBody>
      </p:sp>
      <p:sp>
        <p:nvSpPr>
          <p:cNvPr id="4" name="Slide Number Placeholder 3"/>
          <p:cNvSpPr>
            <a:spLocks noGrp="1"/>
          </p:cNvSpPr>
          <p:nvPr>
            <p:ph type="sldNum" sz="quarter" idx="12"/>
          </p:nvPr>
        </p:nvSpPr>
        <p:spPr/>
        <p:txBody>
          <a:bodyPr/>
          <a:lstStyle/>
          <a:p>
            <a:fld id="{B62078CD-B65C-A743-8C45-DBBECF236FFE}" type="slidenum">
              <a:rPr lang="en-US" smtClean="0">
                <a:solidFill>
                  <a:prstClr val="white"/>
                </a:solidFill>
              </a:rPr>
              <a:pPr/>
              <a:t>‹#›</a:t>
            </a:fld>
            <a:endParaRPr lang="en-US">
              <a:solidFill>
                <a:prstClr val="white"/>
              </a:solidFill>
            </a:endParaRPr>
          </a:p>
        </p:txBody>
      </p:sp>
      <p:pic>
        <p:nvPicPr>
          <p:cNvPr id="5" name="Picture 4" descr="SGA_Logo_Color-CMYK.g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019800"/>
            <a:ext cx="2833101" cy="47890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SGA_Logo_Color-CMYK.g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061373"/>
            <a:ext cx="2833101" cy="478901"/>
          </a:xfrm>
          <a:prstGeom prst="rect">
            <a:avLst/>
          </a:prstGeom>
        </p:spPr>
      </p:pic>
      <p:sp>
        <p:nvSpPr>
          <p:cNvPr id="6" name="Slide Number Placeholder 5"/>
          <p:cNvSpPr>
            <a:spLocks noGrp="1"/>
          </p:cNvSpPr>
          <p:nvPr>
            <p:ph type="sldNum" sz="quarter" idx="12"/>
          </p:nvPr>
        </p:nvSpPr>
        <p:spPr>
          <a:xfrm>
            <a:off x="6553200" y="6356350"/>
            <a:ext cx="2133600" cy="365125"/>
          </a:xfrm>
        </p:spPr>
        <p:txBody>
          <a:bodyPr/>
          <a:lstStyle/>
          <a:p>
            <a:fld id="{B62078CD-B65C-A743-8C45-DBBECF236FF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69877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43000"/>
            <a:ext cx="4038600" cy="4983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4038600" cy="241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09988"/>
            <a:ext cx="4038600" cy="2416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9" name="Picture 8" descr="SGA_Logo_Color-CMYK.g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061373"/>
            <a:ext cx="2833101" cy="478901"/>
          </a:xfrm>
          <a:prstGeom prst="rect">
            <a:avLst/>
          </a:prstGeom>
        </p:spPr>
      </p:pic>
      <p:sp>
        <p:nvSpPr>
          <p:cNvPr id="7" name="Slide Number Placeholder 5"/>
          <p:cNvSpPr>
            <a:spLocks noGrp="1"/>
          </p:cNvSpPr>
          <p:nvPr>
            <p:ph type="sldNum" sz="quarter" idx="12"/>
          </p:nvPr>
        </p:nvSpPr>
        <p:spPr>
          <a:xfrm>
            <a:off x="6553200" y="6356350"/>
            <a:ext cx="2133600" cy="365125"/>
          </a:xfrm>
        </p:spPr>
        <p:txBody>
          <a:bodyPr/>
          <a:lstStyle/>
          <a:p>
            <a:fld id="{B62078CD-B65C-A743-8C45-DBBECF236FF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23273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762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04800" y="6400800"/>
            <a:ext cx="5715000" cy="381000"/>
          </a:xfrm>
          <a:prstGeom prst="rect">
            <a:avLst/>
          </a:prstGeom>
        </p:spPr>
        <p:txBody>
          <a:bodyPr/>
          <a:lstStyle>
            <a:lvl1pPr>
              <a:defRPr/>
            </a:lvl1pPr>
          </a:lstStyle>
          <a:p>
            <a:endParaRPr lang="en-US" sz="1100"/>
          </a:p>
        </p:txBody>
      </p:sp>
      <p:pic>
        <p:nvPicPr>
          <p:cNvPr id="6" name="Picture 5" descr="SGA_Logo_Color-CMYK.g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061373"/>
            <a:ext cx="2833101" cy="478901"/>
          </a:xfrm>
          <a:prstGeom prst="rect">
            <a:avLst/>
          </a:prstGeom>
        </p:spPr>
      </p:pic>
      <p:sp>
        <p:nvSpPr>
          <p:cNvPr id="7" name="Slide Number Placeholder 5"/>
          <p:cNvSpPr>
            <a:spLocks noGrp="1"/>
          </p:cNvSpPr>
          <p:nvPr>
            <p:ph type="sldNum" sz="quarter" idx="12"/>
          </p:nvPr>
        </p:nvSpPr>
        <p:spPr>
          <a:xfrm>
            <a:off x="6553200" y="6356350"/>
            <a:ext cx="2133600" cy="365125"/>
          </a:xfrm>
        </p:spPr>
        <p:txBody>
          <a:bodyPr/>
          <a:lstStyle/>
          <a:p>
            <a:fld id="{B62078CD-B65C-A743-8C45-DBBECF236FF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591499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latin typeface="Helvetica Neue"/>
                <a:cs typeface="Helvetica Neue"/>
              </a:defRPr>
            </a:lvl1pPr>
          </a:lstStyle>
          <a:p>
            <a:pPr defTabSz="457200"/>
            <a:endParaRPr lang="en-US" dirty="0" smtClean="0">
              <a:solidFill>
                <a:prstClr val="white"/>
              </a:solidFill>
            </a:endParaRPr>
          </a:p>
        </p:txBody>
      </p:sp>
      <p:sp>
        <p:nvSpPr>
          <p:cNvPr id="5" name="Slide Number Placeholder 5"/>
          <p:cNvSpPr txBox="1">
            <a:spLocks/>
          </p:cNvSpPr>
          <p:nvPr userDrawn="1"/>
        </p:nvSpPr>
        <p:spPr>
          <a:xfrm>
            <a:off x="6553200" y="64008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2078CD-B65C-A743-8C45-DBBECF236FFE}" type="slidenum">
              <a:rPr lang="en-US" smtClean="0">
                <a:solidFill>
                  <a:prstClr val="white"/>
                </a:solidFill>
              </a:rPr>
              <a:pPr algn="r"/>
              <a:t>‹#›</a:t>
            </a:fld>
            <a:endParaRPr lang="en-US" dirty="0">
              <a:solidFill>
                <a:prstClr val="white"/>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8" r:id="rId7"/>
    <p:sldLayoutId id="2147483679" r:id="rId8"/>
    <p:sldLayoutId id="2147483680" r:id="rId9"/>
  </p:sldLayoutIdLst>
  <p:hf hdr="0" ftr="0" dt="0"/>
  <p:txStyles>
    <p:titleStyle>
      <a:lvl1pPr algn="ctr" defTabSz="457200" rtl="0" eaLnBrk="1" latinLnBrk="0" hangingPunct="1">
        <a:spcBef>
          <a:spcPct val="0"/>
        </a:spcBef>
        <a:buNone/>
        <a:defRPr sz="4400" b="0" i="0" kern="1200">
          <a:solidFill>
            <a:schemeClr val="bg1"/>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3200" b="0" i="0" kern="1200">
          <a:solidFill>
            <a:schemeClr val="bg1"/>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800" b="0" i="0" kern="1200">
          <a:solidFill>
            <a:schemeClr val="bg1"/>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400" b="0" i="0" kern="1200">
          <a:solidFill>
            <a:schemeClr val="bg1"/>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2000" b="0" i="0" kern="1200">
          <a:solidFill>
            <a:schemeClr val="bg1"/>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2000" b="0" i="0" kern="1200">
          <a:solidFill>
            <a:schemeClr val="bg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hart" Target="../charts/char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png"/><Relationship Id="rId7" Type="http://schemas.openxmlformats.org/officeDocument/2006/relationships/image" Target="../media/image21.jpeg"/><Relationship Id="rId8"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emf"/><Relationship Id="rId1" Type="http://schemas.openxmlformats.org/officeDocument/2006/relationships/slideLayout" Target="../slideLayouts/slideLayout3.xml"/><Relationship Id="rId2" Type="http://schemas.openxmlformats.org/officeDocument/2006/relationships/image" Target="../media/image3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jpeg"/><Relationship Id="rId3" Type="http://schemas.openxmlformats.org/officeDocument/2006/relationships/image" Target="../media/image43.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slide" Target="slide7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8.emf"/><Relationship Id="rId3" Type="http://schemas.openxmlformats.org/officeDocument/2006/relationships/image" Target="../media/image69.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smartgrowthamerica.org" TargetMode="External"/><Relationship Id="rId4"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hyperlink" Target="mailto:rmillar@smartgrowthamerica.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01012" y="1828800"/>
            <a:ext cx="7357188" cy="177165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bg1"/>
                </a:solidFill>
                <a:latin typeface="Helvetica Neue Light"/>
                <a:ea typeface="+mj-ea"/>
                <a:cs typeface="Helvetica Neue Light"/>
              </a:defRPr>
            </a:lvl1pPr>
          </a:lstStyle>
          <a:p>
            <a:r>
              <a:rPr lang="en-US" b="1" dirty="0" smtClean="0"/>
              <a:t>Leveraging BRT and TOD to advance community goals</a:t>
            </a:r>
            <a:endParaRPr lang="en-US" dirty="0"/>
          </a:p>
        </p:txBody>
      </p:sp>
      <p:sp>
        <p:nvSpPr>
          <p:cNvPr id="3" name="Subtitle 2"/>
          <p:cNvSpPr>
            <a:spLocks noGrp="1"/>
          </p:cNvSpPr>
          <p:nvPr>
            <p:ph type="subTitle" idx="1"/>
          </p:nvPr>
        </p:nvSpPr>
        <p:spPr>
          <a:xfrm>
            <a:off x="1091670" y="3886199"/>
            <a:ext cx="5029212" cy="2551923"/>
          </a:xfrm>
        </p:spPr>
        <p:txBody>
          <a:bodyPr>
            <a:noAutofit/>
          </a:bodyPr>
          <a:lstStyle/>
          <a:p>
            <a:pPr algn="l"/>
            <a:r>
              <a:rPr lang="en-US" sz="2800" dirty="0" smtClean="0">
                <a:solidFill>
                  <a:schemeClr val="bg1">
                    <a:lumMod val="75000"/>
                  </a:schemeClr>
                </a:solidFill>
              </a:rPr>
              <a:t>Roger Millar, PE, AICP</a:t>
            </a:r>
          </a:p>
          <a:p>
            <a:pPr algn="l">
              <a:spcBef>
                <a:spcPts val="0"/>
              </a:spcBef>
              <a:spcAft>
                <a:spcPts val="600"/>
              </a:spcAft>
            </a:pPr>
            <a:r>
              <a:rPr lang="en-US" sz="1800" dirty="0" smtClean="0">
                <a:solidFill>
                  <a:schemeClr val="bg1">
                    <a:lumMod val="75000"/>
                  </a:schemeClr>
                </a:solidFill>
              </a:rPr>
              <a:t>Vice President</a:t>
            </a:r>
            <a:endParaRPr lang="en-US" sz="1800" dirty="0">
              <a:solidFill>
                <a:schemeClr val="bg1">
                  <a:lumMod val="75000"/>
                </a:schemeClr>
              </a:solidFill>
            </a:endParaRPr>
          </a:p>
          <a:p>
            <a:pPr algn="l">
              <a:spcBef>
                <a:spcPts val="1800"/>
              </a:spcBef>
            </a:pPr>
            <a:r>
              <a:rPr lang="en-US" sz="1800" dirty="0" smtClean="0">
                <a:solidFill>
                  <a:schemeClr val="bg1">
                    <a:lumMod val="75000"/>
                  </a:schemeClr>
                </a:solidFill>
              </a:rPr>
              <a:t>Washington County, MN</a:t>
            </a:r>
          </a:p>
          <a:p>
            <a:pPr algn="l"/>
            <a:r>
              <a:rPr lang="en-US" sz="1800" dirty="0" smtClean="0">
                <a:solidFill>
                  <a:schemeClr val="bg1">
                    <a:lumMod val="75000"/>
                  </a:schemeClr>
                </a:solidFill>
              </a:rPr>
              <a:t>April 14, 2015</a:t>
            </a:r>
          </a:p>
        </p:txBody>
      </p:sp>
      <p:grpSp>
        <p:nvGrpSpPr>
          <p:cNvPr id="5" name="Group 7"/>
          <p:cNvGrpSpPr/>
          <p:nvPr/>
        </p:nvGrpSpPr>
        <p:grpSpPr>
          <a:xfrm>
            <a:off x="1101012" y="5783161"/>
            <a:ext cx="4871447" cy="1074839"/>
            <a:chOff x="-2" y="5486400"/>
            <a:chExt cx="5243805" cy="1156996"/>
          </a:xfrm>
        </p:grpSpPr>
        <p:sp>
          <p:nvSpPr>
            <p:cNvPr id="7" name="Rectangle 6"/>
            <p:cNvSpPr/>
            <p:nvPr/>
          </p:nvSpPr>
          <p:spPr>
            <a:xfrm>
              <a:off x="-2" y="5486400"/>
              <a:ext cx="5243805" cy="115699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SGA_Logo_Color-CMY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047" y="5629469"/>
              <a:ext cx="4611398" cy="864637"/>
            </a:xfrm>
            <a:prstGeom prst="rect">
              <a:avLst/>
            </a:prstGeom>
          </p:spPr>
        </p:pic>
      </p:grpSp>
    </p:spTree>
    <p:extLst>
      <p:ext uri="{BB962C8B-B14F-4D97-AF65-F5344CB8AC3E}">
        <p14:creationId xmlns:p14="http://schemas.microsoft.com/office/powerpoint/2010/main" val="14584593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title"/>
          </p:nvPr>
        </p:nvSpPr>
        <p:spPr>
          <a:xfrm>
            <a:off x="457200" y="109862"/>
            <a:ext cx="8229600" cy="1417638"/>
          </a:xfrm>
        </p:spPr>
        <p:txBody>
          <a:bodyPr/>
          <a:lstStyle/>
          <a:p>
            <a:pPr>
              <a:defRPr/>
            </a:pPr>
            <a:r>
              <a:rPr lang="en-US" sz="4000" dirty="0" smtClean="0">
                <a:ea typeface="ＭＳ Ｐゴシック" charset="-128"/>
                <a:cs typeface="ＭＳ Ｐゴシック" charset="-128"/>
              </a:rPr>
              <a:t>It just doesn’t </a:t>
            </a:r>
            <a:r>
              <a:rPr lang="en-US" sz="4000" dirty="0">
                <a:ea typeface="ＭＳ Ｐゴシック" charset="-128"/>
                <a:cs typeface="ＭＳ Ｐゴシック" charset="-128"/>
              </a:rPr>
              <a:t>work </a:t>
            </a:r>
            <a:r>
              <a:rPr lang="en-US" sz="4000" dirty="0" smtClean="0">
                <a:ea typeface="ＭＳ Ｐゴシック" charset="-128"/>
                <a:cs typeface="ＭＳ Ｐゴシック" charset="-128"/>
              </a:rPr>
              <a:t>here.</a:t>
            </a:r>
            <a:endParaRPr lang="en-US" sz="4000" dirty="0">
              <a:ea typeface="ＭＳ Ｐゴシック" charset="-128"/>
              <a:cs typeface="ＭＳ Ｐゴシック" charset="-128"/>
            </a:endParaRPr>
          </a:p>
        </p:txBody>
      </p:sp>
      <p:sp>
        <p:nvSpPr>
          <p:cNvPr id="26627" name="Text Box 10"/>
          <p:cNvSpPr txBox="1">
            <a:spLocks noChangeArrowheads="1"/>
          </p:cNvSpPr>
          <p:nvPr/>
        </p:nvSpPr>
        <p:spPr bwMode="auto">
          <a:xfrm>
            <a:off x="4572000" y="5943600"/>
            <a:ext cx="3202152" cy="308028"/>
          </a:xfrm>
          <a:prstGeom prst="rect">
            <a:avLst/>
          </a:prstGeom>
          <a:noFill/>
          <a:ln w="9525">
            <a:noFill/>
            <a:miter lim="800000"/>
            <a:headEnd/>
            <a:tailEnd/>
          </a:ln>
        </p:spPr>
        <p:txBody>
          <a:bodyPr wrap="square" lIns="91429" tIns="45714" rIns="91429" bIns="45714">
            <a:prstTxWarp prst="textNoShape">
              <a:avLst/>
            </a:prstTxWarp>
            <a:spAutoFit/>
          </a:bodyPr>
          <a:lstStyle/>
          <a:p>
            <a:pPr algn="r">
              <a:spcBef>
                <a:spcPct val="50000"/>
              </a:spcBef>
            </a:pPr>
            <a:r>
              <a:rPr lang="en-US" sz="1400" dirty="0" smtClean="0"/>
              <a:t>Pearl District, Portland, OR</a:t>
            </a:r>
            <a:endParaRPr lang="en-US" sz="1400" dirty="0"/>
          </a:p>
        </p:txBody>
      </p:sp>
      <p:pic>
        <p:nvPicPr>
          <p:cNvPr id="6" name="Content Placeholder 5" descr="next steps 6.jpg"/>
          <p:cNvPicPr>
            <a:picLocks noGrp="1" noChangeAspect="1"/>
          </p:cNvPicPr>
          <p:nvPr>
            <p:ph idx="1"/>
          </p:nvPr>
        </p:nvPicPr>
        <p:blipFill>
          <a:blip r:embed="rId3" cstate="screen">
            <a:extLst>
              <a:ext uri="{28A0092B-C50C-407E-A947-70E740481C1C}">
                <a14:useLocalDpi xmlns:a14="http://schemas.microsoft.com/office/drawing/2010/main"/>
              </a:ext>
            </a:extLst>
          </a:blip>
          <a:srcRect l="-14564" r="-14564"/>
          <a:stretch>
            <a:fillRect/>
          </a:stretch>
        </p:blipFill>
        <p:spPr>
          <a:xfrm>
            <a:off x="457200" y="1447800"/>
            <a:ext cx="8229600" cy="4525963"/>
          </a:xfrm>
        </p:spPr>
      </p:pic>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9</a:t>
            </a:fld>
            <a:endParaRPr lang="en-US" dirty="0">
              <a:solidFill>
                <a:prstClr val="white"/>
              </a:solidFill>
            </a:endParaRPr>
          </a:p>
        </p:txBody>
      </p:sp>
    </p:spTree>
    <p:extLst>
      <p:ext uri="{BB962C8B-B14F-4D97-AF65-F5344CB8AC3E}">
        <p14:creationId xmlns:p14="http://schemas.microsoft.com/office/powerpoint/2010/main" val="2967840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sz="4000" dirty="0" smtClean="0">
                <a:ea typeface="ＭＳ Ｐゴシック" charset="-128"/>
                <a:cs typeface="ＭＳ Ｐゴシック" charset="-128"/>
              </a:rPr>
              <a:t>Shut up and drive!</a:t>
            </a:r>
          </a:p>
        </p:txBody>
      </p:sp>
      <p:pic>
        <p:nvPicPr>
          <p:cNvPr id="7" name="Content Placeholder 6" descr="Untitled.jpg"/>
          <p:cNvPicPr>
            <a:picLocks noGrp="1" noChangeAspect="1"/>
          </p:cNvPicPr>
          <p:nvPr>
            <p:ph idx="1"/>
          </p:nvPr>
        </p:nvPicPr>
        <p:blipFill>
          <a:blip r:embed="rId3" cstate="screen">
            <a:extLst>
              <a:ext uri="{28A0092B-C50C-407E-A947-70E740481C1C}">
                <a14:useLocalDpi xmlns:a14="http://schemas.microsoft.com/office/drawing/2010/main"/>
              </a:ext>
            </a:extLst>
          </a:blip>
          <a:srcRect l="-9684" r="-9684"/>
          <a:stretch>
            <a:fillRect/>
          </a:stretch>
        </p:blipFill>
        <p:spPr>
          <a:xfrm>
            <a:off x="457200" y="1447800"/>
            <a:ext cx="8229600" cy="4525963"/>
          </a:xfrm>
        </p:spPr>
      </p:pic>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10</a:t>
            </a:fld>
            <a:endParaRPr lang="en-US" dirty="0">
              <a:solidFill>
                <a:prstClr val="white"/>
              </a:solidFill>
            </a:endParaRPr>
          </a:p>
        </p:txBody>
      </p:sp>
    </p:spTree>
    <p:extLst>
      <p:ext uri="{BB962C8B-B14F-4D97-AF65-F5344CB8AC3E}">
        <p14:creationId xmlns:p14="http://schemas.microsoft.com/office/powerpoint/2010/main" val="728628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sz="half" idx="1"/>
          </p:nvPr>
        </p:nvSpPr>
        <p:spPr>
          <a:xfrm>
            <a:off x="457200" y="2247901"/>
            <a:ext cx="4038600" cy="2844800"/>
          </a:xfrm>
        </p:spPr>
        <p:txBody>
          <a:bodyPr/>
          <a:lstStyle/>
          <a:p>
            <a:pPr algn="ctr">
              <a:buFont typeface="Wingdings" charset="2"/>
              <a:buNone/>
            </a:pPr>
            <a:r>
              <a:rPr lang="en-US" sz="4000" dirty="0" smtClean="0">
                <a:ea typeface="ＭＳ Ｐゴシック" charset="-128"/>
                <a:cs typeface="ＭＳ Ｐゴシック" charset="-128"/>
              </a:rPr>
              <a:t>“Trend </a:t>
            </a:r>
            <a:r>
              <a:rPr lang="en-US" sz="4000" dirty="0">
                <a:ea typeface="ＭＳ Ｐゴシック" charset="-128"/>
                <a:cs typeface="ＭＳ Ｐゴシック" charset="-128"/>
              </a:rPr>
              <a:t>is not destiny</a:t>
            </a:r>
            <a:r>
              <a:rPr lang="en-US" sz="4000" dirty="0" smtClean="0">
                <a:ea typeface="ＭＳ Ｐゴシック" charset="-128"/>
                <a:cs typeface="ＭＳ Ｐゴシック" charset="-128"/>
              </a:rPr>
              <a:t>.”</a:t>
            </a:r>
            <a:endParaRPr lang="en-US" sz="4000" dirty="0">
              <a:ea typeface="ＭＳ Ｐゴシック" charset="-128"/>
              <a:cs typeface="ＭＳ Ｐゴシック" charset="-128"/>
            </a:endParaRPr>
          </a:p>
          <a:p>
            <a:pPr algn="ctr">
              <a:buFont typeface="Wingdings" charset="2"/>
              <a:buNone/>
            </a:pPr>
            <a:r>
              <a:rPr lang="en-US" sz="4000" dirty="0">
                <a:ea typeface="ＭＳ Ｐゴシック" charset="-128"/>
                <a:cs typeface="ＭＳ Ｐゴシック" charset="-128"/>
              </a:rPr>
              <a:t>			-Lewis Mumford</a:t>
            </a:r>
          </a:p>
        </p:txBody>
      </p:sp>
      <p:pic>
        <p:nvPicPr>
          <p:cNvPr id="5" name="Content Placeholder 4" descr="Pages from Yellowstone 8-11 Minicozzi.pdf"/>
          <p:cNvPicPr>
            <a:picLocks noGrp="1" noChangeAspect="1"/>
          </p:cNvPicPr>
          <p:nvPr>
            <p:ph sz="half" idx="2"/>
          </p:nvPr>
        </p:nvPicPr>
        <p:blipFill>
          <a:blip r:embed="rId2" cstate="email">
            <a:extLst>
              <a:ext uri="{28A0092B-C50C-407E-A947-70E740481C1C}">
                <a14:useLocalDpi xmlns:a14="http://schemas.microsoft.com/office/drawing/2010/main"/>
              </a:ext>
            </a:extLst>
          </a:blip>
          <a:srcRect l="15524" r="15524"/>
          <a:stretch>
            <a:fillRect/>
          </a:stretch>
        </p:blipFill>
        <p:spPr/>
      </p:pic>
      <p:sp>
        <p:nvSpPr>
          <p:cNvPr id="2" name="Slide Number Placeholder 1"/>
          <p:cNvSpPr>
            <a:spLocks noGrp="1"/>
          </p:cNvSpPr>
          <p:nvPr>
            <p:ph type="sldNum" sz="quarter" idx="12"/>
          </p:nvPr>
        </p:nvSpPr>
        <p:spPr/>
        <p:txBody>
          <a:bodyPr/>
          <a:lstStyle/>
          <a:p>
            <a:fld id="{B62078CD-B65C-A743-8C45-DBBECF236FFE}" type="slidenum">
              <a:rPr lang="en-US" smtClean="0">
                <a:solidFill>
                  <a:prstClr val="white"/>
                </a:solidFill>
              </a:rPr>
              <a:pPr/>
              <a:t>11</a:t>
            </a:fld>
            <a:endParaRPr lang="en-US" dirty="0">
              <a:solidFill>
                <a:prstClr val="white"/>
              </a:solidFill>
            </a:endParaRPr>
          </a:p>
        </p:txBody>
      </p:sp>
    </p:spTree>
    <p:extLst>
      <p:ext uri="{BB962C8B-B14F-4D97-AF65-F5344CB8AC3E}">
        <p14:creationId xmlns:p14="http://schemas.microsoft.com/office/powerpoint/2010/main" val="1993333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ChangeArrowheads="1"/>
          </p:cNvSpPr>
          <p:nvPr/>
        </p:nvSpPr>
        <p:spPr bwMode="auto">
          <a:xfrm>
            <a:off x="457200" y="396875"/>
            <a:ext cx="8229600" cy="593725"/>
          </a:xfrm>
          <a:prstGeom prst="rect">
            <a:avLst/>
          </a:prstGeom>
          <a:noFill/>
          <a:ln w="9525">
            <a:noFill/>
            <a:miter lim="800000"/>
            <a:headEnd/>
            <a:tailEnd/>
          </a:ln>
        </p:spPr>
        <p:txBody>
          <a:bodyPr anchor="b">
            <a:prstTxWarp prst="textNoShape">
              <a:avLst/>
            </a:prstTxWarp>
          </a:bodyPr>
          <a:lstStyle/>
          <a:p>
            <a:pPr algn="ctr"/>
            <a:r>
              <a:rPr lang="en-US" sz="4400" dirty="0">
                <a:solidFill>
                  <a:schemeClr val="bg1"/>
                </a:solidFill>
                <a:latin typeface="Arial"/>
                <a:cs typeface="Arial"/>
              </a:rPr>
              <a:t>The “silver tsunami”</a:t>
            </a:r>
          </a:p>
        </p:txBody>
      </p:sp>
      <p:sp>
        <p:nvSpPr>
          <p:cNvPr id="35844" name="Text Box 4"/>
          <p:cNvSpPr txBox="1">
            <a:spLocks noChangeArrowheads="1"/>
          </p:cNvSpPr>
          <p:nvPr/>
        </p:nvSpPr>
        <p:spPr bwMode="auto">
          <a:xfrm>
            <a:off x="211014" y="5358552"/>
            <a:ext cx="8763000" cy="461665"/>
          </a:xfrm>
          <a:prstGeom prst="rect">
            <a:avLst/>
          </a:prstGeom>
          <a:noFill/>
          <a:ln w="9525">
            <a:noFill/>
            <a:miter lim="800000"/>
            <a:headEnd/>
            <a:tailEnd/>
          </a:ln>
        </p:spPr>
        <p:txBody>
          <a:bodyPr>
            <a:prstTxWarp prst="textNoShape">
              <a:avLst/>
            </a:prstTxWarp>
            <a:spAutoFit/>
          </a:bodyPr>
          <a:lstStyle/>
          <a:p>
            <a:r>
              <a:rPr lang="en-US" sz="1200" dirty="0"/>
              <a:t>Projections for 2010 through 2050 are from: Table 12. Projections of the Population by Age and Sex for the United States: 2010 to 2050 (NP2008-T12), Population Division, U.S. Census Bureau; Release Date: August 14, 2008 </a:t>
            </a:r>
            <a:endParaRPr lang="en-US" sz="1200" dirty="0" smtClean="0">
              <a:solidFill>
                <a:schemeClr val="tx2"/>
              </a:solidFill>
              <a:latin typeface="Lucida Sans Unicode" charset="0"/>
            </a:endParaRPr>
          </a:p>
        </p:txBody>
      </p:sp>
      <p:graphicFrame>
        <p:nvGraphicFramePr>
          <p:cNvPr id="7" name="Chart 6"/>
          <p:cNvGraphicFramePr>
            <a:graphicFrameLocks/>
          </p:cNvGraphicFramePr>
          <p:nvPr>
            <p:extLst>
              <p:ext uri="{D42A27DB-BD31-4B8C-83A1-F6EECF244321}">
                <p14:modId xmlns:p14="http://schemas.microsoft.com/office/powerpoint/2010/main" val="2764275120"/>
              </p:ext>
            </p:extLst>
          </p:nvPr>
        </p:nvGraphicFramePr>
        <p:xfrm>
          <a:off x="400553" y="1263650"/>
          <a:ext cx="8420588" cy="3953119"/>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p:txBody>
          <a:bodyPr/>
          <a:lstStyle/>
          <a:p>
            <a:fld id="{B62078CD-B65C-A743-8C45-DBBECF236FFE}" type="slidenum">
              <a:rPr lang="en-US" smtClean="0">
                <a:solidFill>
                  <a:prstClr val="white"/>
                </a:solidFill>
              </a:rPr>
              <a:pPr/>
              <a:t>12</a:t>
            </a:fld>
            <a:endParaRPr lang="en-US">
              <a:solidFill>
                <a:prstClr val="white"/>
              </a:solidFill>
            </a:endParaRPr>
          </a:p>
        </p:txBody>
      </p:sp>
    </p:spTree>
    <p:extLst>
      <p:ext uri="{BB962C8B-B14F-4D97-AF65-F5344CB8AC3E}">
        <p14:creationId xmlns:p14="http://schemas.microsoft.com/office/powerpoint/2010/main" val="18227550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9332"/>
            <a:ext cx="8229600" cy="1574288"/>
          </a:xfrm>
        </p:spPr>
        <p:txBody>
          <a:bodyPr>
            <a:normAutofit/>
          </a:bodyPr>
          <a:lstStyle/>
          <a:p>
            <a:r>
              <a:rPr lang="en-US" dirty="0" smtClean="0"/>
              <a:t>Demographic change and </a:t>
            </a:r>
            <a:br>
              <a:rPr lang="en-US" dirty="0" smtClean="0"/>
            </a:br>
            <a:r>
              <a:rPr lang="en-US" dirty="0" smtClean="0"/>
              <a:t>the labor force</a:t>
            </a:r>
            <a:endParaRPr lang="en-US" dirty="0"/>
          </a:p>
        </p:txBody>
      </p:sp>
      <p:graphicFrame>
        <p:nvGraphicFramePr>
          <p:cNvPr id="6" name="Chart 5"/>
          <p:cNvGraphicFramePr/>
          <p:nvPr/>
        </p:nvGraphicFramePr>
        <p:xfrm>
          <a:off x="195263" y="2057400"/>
          <a:ext cx="8948737" cy="4521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95263" y="0"/>
            <a:ext cx="3248769" cy="369332"/>
          </a:xfrm>
          <a:prstGeom prst="rect">
            <a:avLst/>
          </a:prstGeom>
          <a:noFill/>
        </p:spPr>
        <p:txBody>
          <a:bodyPr wrap="square" rtlCol="0">
            <a:spAutoFit/>
          </a:bodyPr>
          <a:lstStyle/>
          <a:p>
            <a:r>
              <a:rPr lang="en-US" dirty="0" smtClean="0">
                <a:solidFill>
                  <a:schemeClr val="tx1">
                    <a:lumMod val="50000"/>
                    <a:lumOff val="50000"/>
                  </a:schemeClr>
                </a:solidFill>
              </a:rPr>
              <a:t>THE CHANGING MARKET</a:t>
            </a:r>
            <a:endParaRPr lang="en-US" dirty="0">
              <a:solidFill>
                <a:schemeClr val="tx1">
                  <a:lumMod val="50000"/>
                  <a:lumOff val="50000"/>
                </a:schemeClr>
              </a:solidFill>
            </a:endParaRPr>
          </a:p>
        </p:txBody>
      </p:sp>
      <p:sp>
        <p:nvSpPr>
          <p:cNvPr id="3" name="Slide Number Placeholder 2"/>
          <p:cNvSpPr>
            <a:spLocks noGrp="1"/>
          </p:cNvSpPr>
          <p:nvPr>
            <p:ph type="sldNum" sz="quarter" idx="12"/>
          </p:nvPr>
        </p:nvSpPr>
        <p:spPr/>
        <p:txBody>
          <a:bodyPr/>
          <a:lstStyle/>
          <a:p>
            <a:fld id="{08F23A98-31B5-4E6B-A471-BE7F28C85BF3}" type="slidenum">
              <a:rPr lang="en-US" smtClean="0">
                <a:solidFill>
                  <a:prstClr val="white"/>
                </a:solidFill>
              </a:rPr>
              <a:pPr/>
              <a:t>13</a:t>
            </a:fld>
            <a:endParaRPr lang="en-US" dirty="0">
              <a:solidFill>
                <a:prstClr val="white"/>
              </a:solidFill>
            </a:endParaRPr>
          </a:p>
        </p:txBody>
      </p:sp>
    </p:spTree>
    <p:extLst>
      <p:ext uri="{BB962C8B-B14F-4D97-AF65-F5344CB8AC3E}">
        <p14:creationId xmlns:p14="http://schemas.microsoft.com/office/powerpoint/2010/main" val="1545519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92" name="Rectangle 72"/>
          <p:cNvSpPr>
            <a:spLocks noGrp="1" noChangeArrowheads="1"/>
          </p:cNvSpPr>
          <p:nvPr>
            <p:ph type="title"/>
          </p:nvPr>
        </p:nvSpPr>
        <p:spPr>
          <a:xfrm>
            <a:off x="457200" y="54501"/>
            <a:ext cx="8229600" cy="1017587"/>
          </a:xfrm>
        </p:spPr>
        <p:txBody>
          <a:bodyPr/>
          <a:lstStyle/>
          <a:p>
            <a:r>
              <a:rPr lang="en-US" dirty="0"/>
              <a:t>U.S. Housing Projections</a:t>
            </a:r>
          </a:p>
        </p:txBody>
      </p:sp>
      <p:graphicFrame>
        <p:nvGraphicFramePr>
          <p:cNvPr id="158797" name="Group 77"/>
          <p:cNvGraphicFramePr>
            <a:graphicFrameLocks noGrp="1"/>
          </p:cNvGraphicFramePr>
          <p:nvPr>
            <p:ph sz="half" idx="1"/>
            <p:extLst>
              <p:ext uri="{D42A27DB-BD31-4B8C-83A1-F6EECF244321}">
                <p14:modId xmlns:p14="http://schemas.microsoft.com/office/powerpoint/2010/main" val="2506166569"/>
              </p:ext>
            </p:extLst>
          </p:nvPr>
        </p:nvGraphicFramePr>
        <p:xfrm>
          <a:off x="457200" y="1148288"/>
          <a:ext cx="8458200" cy="1824039"/>
        </p:xfrm>
        <a:graphic>
          <a:graphicData uri="http://schemas.openxmlformats.org/drawingml/2006/table">
            <a:tbl>
              <a:tblPr/>
              <a:tblGrid>
                <a:gridCol w="2114550"/>
                <a:gridCol w="2114550"/>
                <a:gridCol w="2114550"/>
                <a:gridCol w="2114550"/>
              </a:tblGrid>
              <a:tr h="4635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1" i="0" u="none" strike="noStrike" cap="none" normalizeH="0" baseline="0" dirty="0">
                          <a:ln>
                            <a:noFill/>
                          </a:ln>
                          <a:solidFill>
                            <a:schemeClr val="tx1"/>
                          </a:solidFill>
                          <a:effectLst/>
                          <a:latin typeface="Verdana" charset="0"/>
                        </a:rPr>
                        <a:t>Household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1" i="0" u="none" strike="noStrike" cap="none" normalizeH="0" baseline="0">
                          <a:ln>
                            <a:noFill/>
                          </a:ln>
                          <a:solidFill>
                            <a:schemeClr val="tx1"/>
                          </a:solidFill>
                          <a:effectLst/>
                          <a:latin typeface="Verdana" charset="0"/>
                        </a:rPr>
                        <a:t>1960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1" i="0" u="none" strike="noStrike" cap="none" normalizeH="0" baseline="0">
                          <a:ln>
                            <a:noFill/>
                          </a:ln>
                          <a:solidFill>
                            <a:schemeClr val="tx1"/>
                          </a:solidFill>
                          <a:effectLst/>
                          <a:latin typeface="Verdana" charset="0"/>
                        </a:rPr>
                        <a:t>2000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1" i="0" u="none" strike="noStrike" cap="none" normalizeH="0" baseline="0">
                          <a:ln>
                            <a:noFill/>
                          </a:ln>
                          <a:solidFill>
                            <a:schemeClr val="tx1"/>
                          </a:solidFill>
                          <a:effectLst/>
                          <a:latin typeface="Verdana" charset="0"/>
                        </a:rPr>
                        <a:t>2025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619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0" i="0" u="none" strike="noStrike" cap="none" normalizeH="0" baseline="0" dirty="0">
                          <a:ln>
                            <a:noFill/>
                          </a:ln>
                          <a:solidFill>
                            <a:schemeClr val="tx1"/>
                          </a:solidFill>
                          <a:effectLst/>
                          <a:latin typeface="Verdana" charset="0"/>
                        </a:rPr>
                        <a:t>With children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0" i="0" u="none" strike="noStrike" cap="none" normalizeH="0" baseline="0" dirty="0">
                          <a:ln>
                            <a:noFill/>
                          </a:ln>
                          <a:solidFill>
                            <a:schemeClr val="tx1"/>
                          </a:solidFill>
                          <a:effectLst/>
                          <a:latin typeface="Verdana" charset="0"/>
                        </a:rPr>
                        <a:t>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0" i="0" u="none" strike="noStrike" cap="none" normalizeH="0" baseline="0">
                          <a:ln>
                            <a:noFill/>
                          </a:ln>
                          <a:solidFill>
                            <a:schemeClr val="tx1"/>
                          </a:solidFill>
                          <a:effectLst/>
                          <a:latin typeface="Verdana" charset="0"/>
                        </a:rPr>
                        <a:t>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0" i="0" u="none" strike="noStrike" cap="none" normalizeH="0" baseline="0">
                          <a:ln>
                            <a:noFill/>
                          </a:ln>
                          <a:solidFill>
                            <a:schemeClr val="tx1"/>
                          </a:solidFill>
                          <a:effectLst/>
                          <a:latin typeface="Verdana" charset="0"/>
                        </a:rPr>
                        <a:t>28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10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0" i="0" u="none" strike="noStrike" cap="none" normalizeH="0" baseline="0">
                          <a:ln>
                            <a:noFill/>
                          </a:ln>
                          <a:solidFill>
                            <a:schemeClr val="tx1"/>
                          </a:solidFill>
                          <a:effectLst/>
                          <a:latin typeface="Verdana" charset="0"/>
                        </a:rPr>
                        <a:t>Without children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0" i="0" u="none" strike="noStrike" cap="none" normalizeH="0" baseline="0" dirty="0">
                          <a:ln>
                            <a:noFill/>
                          </a:ln>
                          <a:solidFill>
                            <a:schemeClr val="tx1"/>
                          </a:solidFill>
                          <a:effectLst/>
                          <a:latin typeface="Verdana" charset="0"/>
                        </a:rPr>
                        <a:t>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0" i="0" u="none" strike="noStrike" cap="none" normalizeH="0" baseline="0" dirty="0">
                          <a:ln>
                            <a:noFill/>
                          </a:ln>
                          <a:solidFill>
                            <a:schemeClr val="tx1"/>
                          </a:solidFill>
                          <a:effectLst/>
                          <a:latin typeface="Verdana" charset="0"/>
                        </a:rPr>
                        <a:t>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0" i="0" u="none" strike="noStrike" cap="none" normalizeH="0" baseline="0">
                          <a:ln>
                            <a:noFill/>
                          </a:ln>
                          <a:solidFill>
                            <a:schemeClr val="tx1"/>
                          </a:solidFill>
                          <a:effectLst/>
                          <a:latin typeface="Verdana" charset="0"/>
                        </a:rPr>
                        <a:t>72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75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0" i="0" u="none" strike="noStrike" cap="none" normalizeH="0" baseline="0">
                          <a:ln>
                            <a:noFill/>
                          </a:ln>
                          <a:solidFill>
                            <a:schemeClr val="tx1"/>
                          </a:solidFill>
                          <a:effectLst/>
                          <a:latin typeface="Verdana" charset="0"/>
                        </a:rPr>
                        <a:t>Single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0" i="0" u="none" strike="noStrike" cap="none" normalizeH="0" baseline="0">
                          <a:ln>
                            <a:noFill/>
                          </a:ln>
                          <a:solidFill>
                            <a:schemeClr val="tx1"/>
                          </a:solidFill>
                          <a:effectLst/>
                          <a:latin typeface="Verdana"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0" i="0" u="none" strike="noStrike" cap="none" normalizeH="0" baseline="0" dirty="0">
                          <a:ln>
                            <a:noFill/>
                          </a:ln>
                          <a:solidFill>
                            <a:schemeClr val="tx1"/>
                          </a:solidFill>
                          <a:effectLst/>
                          <a:latin typeface="Verdana" charset="0"/>
                        </a:rPr>
                        <a:t>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0" i="0" u="none" strike="noStrike" cap="none" normalizeH="0" baseline="0" dirty="0">
                          <a:ln>
                            <a:noFill/>
                          </a:ln>
                          <a:solidFill>
                            <a:schemeClr val="tx1"/>
                          </a:solidFill>
                          <a:effectLst/>
                          <a:latin typeface="Verdana" charset="0"/>
                        </a:rPr>
                        <a:t>28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158806" name="Group 86"/>
          <p:cNvGraphicFramePr>
            <a:graphicFrameLocks noGrp="1"/>
          </p:cNvGraphicFramePr>
          <p:nvPr>
            <p:ph sz="half" idx="2"/>
            <p:extLst>
              <p:ext uri="{D42A27DB-BD31-4B8C-83A1-F6EECF244321}">
                <p14:modId xmlns:p14="http://schemas.microsoft.com/office/powerpoint/2010/main" val="1601981558"/>
              </p:ext>
            </p:extLst>
          </p:nvPr>
        </p:nvGraphicFramePr>
        <p:xfrm>
          <a:off x="381000" y="3281888"/>
          <a:ext cx="8534400" cy="2383155"/>
        </p:xfrm>
        <a:graphic>
          <a:graphicData uri="http://schemas.openxmlformats.org/drawingml/2006/table">
            <a:tbl>
              <a:tblPr/>
              <a:tblGrid>
                <a:gridCol w="2844800"/>
                <a:gridCol w="2844800"/>
                <a:gridCol w="2844800"/>
              </a:tblGrid>
              <a:tr h="6191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1" i="0" u="none" strike="noStrike" cap="none" normalizeH="0" baseline="0" dirty="0">
                          <a:ln>
                            <a:noFill/>
                          </a:ln>
                          <a:solidFill>
                            <a:schemeClr val="tx1"/>
                          </a:solidFill>
                          <a:effectLst/>
                          <a:latin typeface="Verdana" charset="0"/>
                        </a:rPr>
                        <a:t>U.S. as a whole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1" i="0" u="none" strike="noStrike" cap="none" normalizeH="0" baseline="0" dirty="0">
                          <a:ln>
                            <a:noFill/>
                          </a:ln>
                          <a:solidFill>
                            <a:schemeClr val="tx1"/>
                          </a:solidFill>
                          <a:effectLst/>
                          <a:latin typeface="Verdana" charset="0"/>
                        </a:rPr>
                        <a:t>Supply 2003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800" b="1" i="0" u="none" strike="noStrike" cap="none" normalizeH="0" baseline="0" dirty="0">
                          <a:ln>
                            <a:noFill/>
                          </a:ln>
                          <a:solidFill>
                            <a:schemeClr val="tx1"/>
                          </a:solidFill>
                          <a:effectLst/>
                          <a:latin typeface="Verdana" charset="0"/>
                        </a:rPr>
                        <a:t>Change needed 2025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619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600" b="0" i="0" u="none" strike="noStrike" cap="none" normalizeH="0" baseline="0" dirty="0">
                          <a:ln>
                            <a:noFill/>
                          </a:ln>
                          <a:solidFill>
                            <a:schemeClr val="tx1"/>
                          </a:solidFill>
                          <a:effectLst/>
                          <a:latin typeface="Verdana" charset="0"/>
                        </a:rPr>
                        <a:t>Attached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600" b="0" i="0" u="none" strike="noStrike" cap="none" normalizeH="0" baseline="0" dirty="0">
                          <a:ln>
                            <a:noFill/>
                          </a:ln>
                          <a:solidFill>
                            <a:schemeClr val="tx1"/>
                          </a:solidFill>
                          <a:effectLst/>
                          <a:latin typeface="Verdana" charset="0"/>
                        </a:rPr>
                        <a:t>27 million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600" b="0" i="0" u="none" strike="noStrike" cap="none" normalizeH="0" baseline="0" dirty="0">
                          <a:ln>
                            <a:noFill/>
                          </a:ln>
                          <a:solidFill>
                            <a:schemeClr val="tx1"/>
                          </a:solidFill>
                          <a:effectLst/>
                          <a:latin typeface="Verdana" charset="0"/>
                        </a:rPr>
                        <a:t>26 million more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619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600" b="0" i="0" u="none" strike="noStrike" cap="none" normalizeH="0" baseline="0">
                          <a:ln>
                            <a:noFill/>
                          </a:ln>
                          <a:solidFill>
                            <a:schemeClr val="tx1"/>
                          </a:solidFill>
                          <a:effectLst/>
                          <a:latin typeface="Verdana" charset="0"/>
                        </a:rPr>
                        <a:t>Small Lot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600" b="0" i="0" u="none" strike="noStrike" cap="none" normalizeH="0" baseline="0" dirty="0">
                          <a:ln>
                            <a:noFill/>
                          </a:ln>
                          <a:solidFill>
                            <a:schemeClr val="tx1"/>
                          </a:solidFill>
                          <a:effectLst/>
                          <a:latin typeface="Verdana" charset="0"/>
                        </a:rPr>
                        <a:t>22 million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600" b="0" i="0" u="none" strike="noStrike" cap="none" normalizeH="0" baseline="0" dirty="0">
                          <a:ln>
                            <a:noFill/>
                          </a:ln>
                          <a:solidFill>
                            <a:schemeClr val="tx1"/>
                          </a:solidFill>
                          <a:effectLst/>
                          <a:latin typeface="Verdana" charset="0"/>
                        </a:rPr>
                        <a:t>30 million more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191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600" b="0" i="0" u="none" strike="noStrike" cap="none" normalizeH="0" baseline="0" dirty="0">
                          <a:ln>
                            <a:noFill/>
                          </a:ln>
                          <a:solidFill>
                            <a:schemeClr val="tx1"/>
                          </a:solidFill>
                          <a:effectLst/>
                          <a:latin typeface="Verdana" charset="0"/>
                        </a:rPr>
                        <a:t>Large Lot (&gt;7000 sq. ft.)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600" b="0" i="0" u="none" strike="noStrike" cap="none" normalizeH="0" baseline="0" dirty="0">
                          <a:ln>
                            <a:noFill/>
                          </a:ln>
                          <a:solidFill>
                            <a:schemeClr val="tx1"/>
                          </a:solidFill>
                          <a:effectLst/>
                          <a:latin typeface="Verdana" charset="0"/>
                        </a:rPr>
                        <a:t>57 million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2"/>
                        <a:buNone/>
                        <a:tabLst/>
                      </a:pPr>
                      <a:r>
                        <a:rPr kumimoji="0" lang="en-US" sz="1600" b="0" i="1" u="none" strike="noStrike" cap="none" normalizeH="0" baseline="0" dirty="0">
                          <a:ln>
                            <a:noFill/>
                          </a:ln>
                          <a:solidFill>
                            <a:schemeClr val="tx1"/>
                          </a:solidFill>
                          <a:effectLst/>
                          <a:latin typeface="Verdana" charset="0"/>
                        </a:rPr>
                        <a:t>22 million less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58807" name="Rectangle 87"/>
          <p:cNvSpPr>
            <a:spLocks noChangeArrowheads="1"/>
          </p:cNvSpPr>
          <p:nvPr/>
        </p:nvSpPr>
        <p:spPr bwMode="auto">
          <a:xfrm>
            <a:off x="276225" y="5769501"/>
            <a:ext cx="8591550" cy="274637"/>
          </a:xfrm>
          <a:prstGeom prst="rect">
            <a:avLst/>
          </a:prstGeom>
          <a:noFill/>
          <a:ln w="9525">
            <a:noFill/>
            <a:miter lim="800000"/>
            <a:headEnd/>
            <a:tailEnd/>
          </a:ln>
          <a:effectLst/>
        </p:spPr>
        <p:txBody>
          <a:bodyPr anchor="ctr">
            <a:prstTxWarp prst="textNoShape">
              <a:avLst/>
            </a:prstTxWarp>
            <a:spAutoFit/>
          </a:bodyPr>
          <a:lstStyle/>
          <a:p>
            <a:pPr eaLnBrk="1" hangingPunct="1"/>
            <a:r>
              <a:rPr lang="en-US" sz="1200"/>
              <a:t>Nelson, Arthur “Where Will Everybody Live?” EPA White Paper, Virginia Tech 2007</a:t>
            </a:r>
          </a:p>
        </p:txBody>
      </p:sp>
      <p:sp>
        <p:nvSpPr>
          <p:cNvPr id="2" name="Slide Number Placeholder 1"/>
          <p:cNvSpPr>
            <a:spLocks noGrp="1"/>
          </p:cNvSpPr>
          <p:nvPr>
            <p:ph type="sldNum" sz="quarter" idx="12"/>
          </p:nvPr>
        </p:nvSpPr>
        <p:spPr/>
        <p:txBody>
          <a:bodyPr/>
          <a:lstStyle/>
          <a:p>
            <a:fld id="{B62078CD-B65C-A743-8C45-DBBECF236FFE}" type="slidenum">
              <a:rPr lang="en-US" smtClean="0">
                <a:solidFill>
                  <a:prstClr val="white"/>
                </a:solidFill>
              </a:rPr>
              <a:pPr/>
              <a:t>14</a:t>
            </a:fld>
            <a:endParaRPr lang="en-US" dirty="0">
              <a:solidFill>
                <a:prstClr val="white"/>
              </a:solidFill>
            </a:endParaRPr>
          </a:p>
        </p:txBody>
      </p:sp>
    </p:spTree>
    <p:extLst>
      <p:ext uri="{BB962C8B-B14F-4D97-AF65-F5344CB8AC3E}">
        <p14:creationId xmlns:p14="http://schemas.microsoft.com/office/powerpoint/2010/main" val="11797965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plan?</a:t>
            </a:r>
            <a:endParaRPr lang="en-US" dirty="0"/>
          </a:p>
        </p:txBody>
      </p:sp>
      <p:sp>
        <p:nvSpPr>
          <p:cNvPr id="3" name="Content Placeholder 2"/>
          <p:cNvSpPr>
            <a:spLocks noGrp="1"/>
          </p:cNvSpPr>
          <p:nvPr>
            <p:ph sz="half" idx="1"/>
          </p:nvPr>
        </p:nvSpPr>
        <p:spPr>
          <a:xfrm>
            <a:off x="457200" y="2450087"/>
            <a:ext cx="4038600" cy="2414865"/>
          </a:xfrm>
        </p:spPr>
        <p:txBody>
          <a:bodyPr/>
          <a:lstStyle/>
          <a:p>
            <a:pPr>
              <a:buNone/>
            </a:pPr>
            <a:r>
              <a:rPr lang="en-US" dirty="0" smtClean="0"/>
              <a:t>	“By failing to prepare, you are preparing to fail.”</a:t>
            </a:r>
          </a:p>
          <a:p>
            <a:pPr>
              <a:buNone/>
            </a:pPr>
            <a:r>
              <a:rPr lang="en-US" dirty="0" smtClean="0"/>
              <a:t>		-Benjamin Franklin</a:t>
            </a:r>
            <a:endParaRPr lang="en-US" dirty="0"/>
          </a:p>
        </p:txBody>
      </p:sp>
      <p:pic>
        <p:nvPicPr>
          <p:cNvPr id="7" name="Content Placeholder 6" descr="250px-Benjamin_Franklin_by_Joseph-Siffred_Duplessis.jpg"/>
          <p:cNvPicPr>
            <a:picLocks noGrp="1" noChangeAspect="1"/>
          </p:cNvPicPr>
          <p:nvPr>
            <p:ph sz="half" idx="2"/>
          </p:nvPr>
        </p:nvPicPr>
        <p:blipFill>
          <a:blip r:embed="rId2" cstate="screen">
            <a:extLst>
              <a:ext uri="{28A0092B-C50C-407E-A947-70E740481C1C}">
                <a14:useLocalDpi xmlns:a14="http://schemas.microsoft.com/office/drawing/2010/main"/>
              </a:ext>
            </a:extLst>
          </a:blip>
          <a:srcRect l="-148" r="-148"/>
          <a:stretch>
            <a:fillRect/>
          </a:stretch>
        </p:blipFill>
        <p:spPr/>
      </p:pic>
      <p:sp>
        <p:nvSpPr>
          <p:cNvPr id="4" name="Slide Number Placeholder 3"/>
          <p:cNvSpPr>
            <a:spLocks noGrp="1"/>
          </p:cNvSpPr>
          <p:nvPr>
            <p:ph type="sldNum" sz="quarter" idx="12"/>
          </p:nvPr>
        </p:nvSpPr>
        <p:spPr/>
        <p:txBody>
          <a:bodyPr/>
          <a:lstStyle/>
          <a:p>
            <a:fld id="{B62078CD-B65C-A743-8C45-DBBECF236FFE}" type="slidenum">
              <a:rPr lang="en-US" smtClean="0">
                <a:solidFill>
                  <a:prstClr val="white"/>
                </a:solidFill>
              </a:rPr>
              <a:pPr/>
              <a:t>15</a:t>
            </a:fld>
            <a:endParaRPr lang="en-US" dirty="0">
              <a:solidFill>
                <a:prstClr val="white"/>
              </a:solidFill>
            </a:endParaRPr>
          </a:p>
        </p:txBody>
      </p:sp>
    </p:spTree>
    <p:extLst>
      <p:ext uri="{BB962C8B-B14F-4D97-AF65-F5344CB8AC3E}">
        <p14:creationId xmlns:p14="http://schemas.microsoft.com/office/powerpoint/2010/main" val="35610437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plan?</a:t>
            </a:r>
            <a:endParaRPr lang="en-US" dirty="0"/>
          </a:p>
        </p:txBody>
      </p:sp>
      <p:sp>
        <p:nvSpPr>
          <p:cNvPr id="3" name="Content Placeholder 2"/>
          <p:cNvSpPr>
            <a:spLocks noGrp="1"/>
          </p:cNvSpPr>
          <p:nvPr>
            <p:ph sz="half" idx="1"/>
          </p:nvPr>
        </p:nvSpPr>
        <p:spPr>
          <a:xfrm>
            <a:off x="457200" y="2450087"/>
            <a:ext cx="4038600" cy="2414865"/>
          </a:xfrm>
        </p:spPr>
        <p:txBody>
          <a:bodyPr>
            <a:normAutofit fontScale="77500" lnSpcReduction="20000"/>
          </a:bodyPr>
          <a:lstStyle/>
          <a:p>
            <a:pPr>
              <a:buNone/>
            </a:pPr>
            <a:r>
              <a:rPr lang="en-US" dirty="0" smtClean="0"/>
              <a:t>	“Have a plan. Follow the plan and you’ll be surprised how successful you can be. Most people don’t have a plan. That’s why it is easy to beat most folks.”</a:t>
            </a:r>
          </a:p>
          <a:p>
            <a:pPr>
              <a:buNone/>
            </a:pPr>
            <a:r>
              <a:rPr lang="en-US" dirty="0" smtClean="0"/>
              <a:t>		- Paul “Bear” Bryant</a:t>
            </a:r>
            <a:endParaRPr lang="en-US" dirty="0"/>
          </a:p>
        </p:txBody>
      </p:sp>
      <p:pic>
        <p:nvPicPr>
          <p:cNvPr id="7" name="Content Placeholder 6" descr="Bear_Bryant.jpg"/>
          <p:cNvPicPr>
            <a:picLocks noGrp="1" noChangeAspect="1"/>
          </p:cNvPicPr>
          <p:nvPr>
            <p:ph sz="half" idx="2"/>
          </p:nvPr>
        </p:nvPicPr>
        <p:blipFill>
          <a:blip r:embed="rId2" cstate="screen">
            <a:extLst>
              <a:ext uri="{28A0092B-C50C-407E-A947-70E740481C1C}">
                <a14:useLocalDpi xmlns:a14="http://schemas.microsoft.com/office/drawing/2010/main"/>
              </a:ext>
            </a:extLst>
          </a:blip>
          <a:srcRect t="-12608" b="-12608"/>
          <a:stretch>
            <a:fillRect/>
          </a:stretch>
        </p:blipFill>
        <p:spPr/>
      </p:pic>
      <p:sp>
        <p:nvSpPr>
          <p:cNvPr id="4" name="Slide Number Placeholder 3"/>
          <p:cNvSpPr>
            <a:spLocks noGrp="1"/>
          </p:cNvSpPr>
          <p:nvPr>
            <p:ph type="sldNum" sz="quarter" idx="12"/>
          </p:nvPr>
        </p:nvSpPr>
        <p:spPr/>
        <p:txBody>
          <a:bodyPr/>
          <a:lstStyle/>
          <a:p>
            <a:fld id="{B62078CD-B65C-A743-8C45-DBBECF236FFE}" type="slidenum">
              <a:rPr lang="en-US" smtClean="0">
                <a:solidFill>
                  <a:prstClr val="white"/>
                </a:solidFill>
              </a:rPr>
              <a:pPr/>
              <a:t>16</a:t>
            </a:fld>
            <a:endParaRPr lang="en-US" dirty="0">
              <a:solidFill>
                <a:prstClr val="white"/>
              </a:solidFill>
            </a:endParaRPr>
          </a:p>
        </p:txBody>
      </p:sp>
    </p:spTree>
    <p:extLst>
      <p:ext uri="{BB962C8B-B14F-4D97-AF65-F5344CB8AC3E}">
        <p14:creationId xmlns:p14="http://schemas.microsoft.com/office/powerpoint/2010/main" val="37342166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Leveraging BRT and TOD</a:t>
            </a:r>
            <a:endParaRPr lang="en-US" dirty="0"/>
          </a:p>
        </p:txBody>
      </p:sp>
      <p:pic>
        <p:nvPicPr>
          <p:cNvPr id="5" name="Content Placeholder 4" descr="WPA Mural - Wilkinsburg, PA Borough Building.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762000" y="1600200"/>
            <a:ext cx="7620534" cy="4191000"/>
          </a:xfrm>
        </p:spPr>
      </p:pic>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17</a:t>
            </a:fld>
            <a:endParaRPr lang="en-US" dirty="0">
              <a:solidFill>
                <a:prstClr val="white"/>
              </a:solidFill>
            </a:endParaRPr>
          </a:p>
        </p:txBody>
      </p:sp>
    </p:spTree>
    <p:extLst>
      <p:ext uri="{BB962C8B-B14F-4D97-AF65-F5344CB8AC3E}">
        <p14:creationId xmlns:p14="http://schemas.microsoft.com/office/powerpoint/2010/main" val="26923426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85703190-7058-CF4A-82BB-268773002B1A}" type="slidenum">
              <a:rPr lang="en-US"/>
              <a:pPr/>
              <a:t>18</a:t>
            </a:fld>
            <a:endParaRPr lang="en-US"/>
          </a:p>
        </p:txBody>
      </p:sp>
      <p:sp>
        <p:nvSpPr>
          <p:cNvPr id="197634" name="Rectangle 2"/>
          <p:cNvSpPr>
            <a:spLocks noGrp="1" noChangeArrowheads="1"/>
          </p:cNvSpPr>
          <p:nvPr>
            <p:ph type="title"/>
          </p:nvPr>
        </p:nvSpPr>
        <p:spPr/>
        <p:txBody>
          <a:bodyPr>
            <a:normAutofit/>
          </a:bodyPr>
          <a:lstStyle/>
          <a:p>
            <a:r>
              <a:rPr lang="en-US" dirty="0" smtClean="0">
                <a:latin typeface="Arial"/>
                <a:cs typeface="Arial"/>
              </a:rPr>
              <a:t>What </a:t>
            </a:r>
            <a:r>
              <a:rPr lang="en-US" dirty="0">
                <a:latin typeface="Arial"/>
                <a:cs typeface="Arial"/>
              </a:rPr>
              <a:t>is BRT?</a:t>
            </a:r>
            <a:endParaRPr lang="en-US" b="1" dirty="0">
              <a:latin typeface="Arial"/>
              <a:cs typeface="Arial"/>
            </a:endParaRPr>
          </a:p>
        </p:txBody>
      </p:sp>
      <p:sp>
        <p:nvSpPr>
          <p:cNvPr id="197635" name="Rectangle 3"/>
          <p:cNvSpPr>
            <a:spLocks noGrp="1" noChangeArrowheads="1"/>
          </p:cNvSpPr>
          <p:nvPr>
            <p:ph type="body" idx="1"/>
          </p:nvPr>
        </p:nvSpPr>
        <p:spPr>
          <a:xfrm>
            <a:off x="914400" y="1676400"/>
            <a:ext cx="7772400" cy="4530725"/>
          </a:xfrm>
        </p:spPr>
        <p:txBody>
          <a:bodyPr>
            <a:normAutofit/>
          </a:bodyPr>
          <a:lstStyle/>
          <a:p>
            <a:pPr marL="0" indent="0">
              <a:buFont typeface="Wingdings" charset="0"/>
              <a:buNone/>
            </a:pPr>
            <a:r>
              <a:rPr lang="en-US" dirty="0" smtClean="0">
                <a:latin typeface="Arial"/>
                <a:cs typeface="Arial"/>
              </a:rPr>
              <a:t>Bus Rapid Transit – </a:t>
            </a:r>
            <a:r>
              <a:rPr lang="ja-JP" altLang="en-US" i="1" dirty="0" smtClean="0">
                <a:latin typeface="Arial"/>
                <a:cs typeface="Arial"/>
              </a:rPr>
              <a:t>“</a:t>
            </a:r>
            <a:r>
              <a:rPr lang="en-US" i="1" dirty="0">
                <a:latin typeface="Arial"/>
                <a:cs typeface="Arial"/>
              </a:rPr>
              <a:t>A flexible, rubber-tired rapid transit mode that combines stations, vehicles, services, running ways, and Intelligent Transportation Systems (ITS) elements into a permanently integrated system with a quality image and strong identity</a:t>
            </a:r>
            <a:r>
              <a:rPr lang="en-US" sz="2600" i="1" dirty="0"/>
              <a:t>.  </a:t>
            </a:r>
            <a:endParaRPr lang="en-US" i="1" dirty="0"/>
          </a:p>
        </p:txBody>
      </p:sp>
    </p:spTree>
    <p:extLst>
      <p:ext uri="{BB962C8B-B14F-4D97-AF65-F5344CB8AC3E}">
        <p14:creationId xmlns:p14="http://schemas.microsoft.com/office/powerpoint/2010/main" val="23884022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01012" y="1828800"/>
            <a:ext cx="7357188" cy="177165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bg1"/>
                </a:solidFill>
                <a:latin typeface="Helvetica Neue Light"/>
                <a:ea typeface="+mj-ea"/>
                <a:cs typeface="Helvetica Neue Light"/>
              </a:defRPr>
            </a:lvl1pPr>
          </a:lstStyle>
          <a:p>
            <a:r>
              <a:rPr lang="en-US" b="1" dirty="0" smtClean="0"/>
              <a:t>Leveraging BRT and TOD to advance community goals</a:t>
            </a:r>
            <a:endParaRPr lang="en-US" dirty="0"/>
          </a:p>
        </p:txBody>
      </p:sp>
      <p:sp>
        <p:nvSpPr>
          <p:cNvPr id="3" name="Subtitle 2"/>
          <p:cNvSpPr>
            <a:spLocks noGrp="1"/>
          </p:cNvSpPr>
          <p:nvPr>
            <p:ph type="subTitle" idx="1"/>
          </p:nvPr>
        </p:nvSpPr>
        <p:spPr>
          <a:xfrm>
            <a:off x="1091670" y="3886199"/>
            <a:ext cx="5029212" cy="2551923"/>
          </a:xfrm>
        </p:spPr>
        <p:txBody>
          <a:bodyPr>
            <a:noAutofit/>
          </a:bodyPr>
          <a:lstStyle/>
          <a:p>
            <a:pPr algn="l"/>
            <a:r>
              <a:rPr lang="en-US" sz="2800" dirty="0" smtClean="0">
                <a:solidFill>
                  <a:schemeClr val="bg1">
                    <a:lumMod val="75000"/>
                  </a:schemeClr>
                </a:solidFill>
              </a:rPr>
              <a:t>Roger Millar, PE, AICP</a:t>
            </a:r>
          </a:p>
          <a:p>
            <a:pPr algn="l">
              <a:spcBef>
                <a:spcPts val="0"/>
              </a:spcBef>
              <a:spcAft>
                <a:spcPts val="600"/>
              </a:spcAft>
            </a:pPr>
            <a:r>
              <a:rPr lang="en-US" sz="1800" dirty="0" smtClean="0">
                <a:solidFill>
                  <a:schemeClr val="bg1">
                    <a:lumMod val="75000"/>
                  </a:schemeClr>
                </a:solidFill>
              </a:rPr>
              <a:t>Vice President</a:t>
            </a:r>
            <a:endParaRPr lang="en-US" sz="1800" dirty="0">
              <a:solidFill>
                <a:schemeClr val="bg1">
                  <a:lumMod val="75000"/>
                </a:schemeClr>
              </a:solidFill>
            </a:endParaRPr>
          </a:p>
          <a:p>
            <a:pPr algn="l">
              <a:spcBef>
                <a:spcPts val="1800"/>
              </a:spcBef>
            </a:pPr>
            <a:r>
              <a:rPr lang="en-US" sz="1800" dirty="0" smtClean="0">
                <a:solidFill>
                  <a:schemeClr val="bg1">
                    <a:lumMod val="75000"/>
                  </a:schemeClr>
                </a:solidFill>
              </a:rPr>
              <a:t>Washington County, MN</a:t>
            </a:r>
          </a:p>
          <a:p>
            <a:pPr algn="l"/>
            <a:r>
              <a:rPr lang="en-US" sz="1800" dirty="0" smtClean="0">
                <a:solidFill>
                  <a:schemeClr val="bg1">
                    <a:lumMod val="75000"/>
                  </a:schemeClr>
                </a:solidFill>
              </a:rPr>
              <a:t>April 14, 2015</a:t>
            </a:r>
          </a:p>
        </p:txBody>
      </p:sp>
      <p:grpSp>
        <p:nvGrpSpPr>
          <p:cNvPr id="5" name="Group 7"/>
          <p:cNvGrpSpPr/>
          <p:nvPr/>
        </p:nvGrpSpPr>
        <p:grpSpPr>
          <a:xfrm>
            <a:off x="1101012" y="5783161"/>
            <a:ext cx="4871447" cy="1074839"/>
            <a:chOff x="-2" y="5486400"/>
            <a:chExt cx="5243805" cy="1156996"/>
          </a:xfrm>
        </p:grpSpPr>
        <p:sp>
          <p:nvSpPr>
            <p:cNvPr id="7" name="Rectangle 6"/>
            <p:cNvSpPr/>
            <p:nvPr/>
          </p:nvSpPr>
          <p:spPr>
            <a:xfrm>
              <a:off x="-2" y="5486400"/>
              <a:ext cx="5243805" cy="115699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SGA_Logo_Color-CMY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047" y="5629469"/>
              <a:ext cx="4611398" cy="864637"/>
            </a:xfrm>
            <a:prstGeom prst="rect">
              <a:avLst/>
            </a:prstGeom>
          </p:spPr>
        </p:pic>
      </p:grpSp>
    </p:spTree>
    <p:extLst>
      <p:ext uri="{BB962C8B-B14F-4D97-AF65-F5344CB8AC3E}">
        <p14:creationId xmlns:p14="http://schemas.microsoft.com/office/powerpoint/2010/main" val="14533318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85703190-7058-CF4A-82BB-268773002B1A}" type="slidenum">
              <a:rPr lang="en-US"/>
              <a:pPr/>
              <a:t>19</a:t>
            </a:fld>
            <a:endParaRPr lang="en-US"/>
          </a:p>
        </p:txBody>
      </p:sp>
      <p:sp>
        <p:nvSpPr>
          <p:cNvPr id="197634" name="Rectangle 2"/>
          <p:cNvSpPr>
            <a:spLocks noGrp="1" noChangeArrowheads="1"/>
          </p:cNvSpPr>
          <p:nvPr>
            <p:ph type="title"/>
          </p:nvPr>
        </p:nvSpPr>
        <p:spPr/>
        <p:txBody>
          <a:bodyPr>
            <a:normAutofit/>
          </a:bodyPr>
          <a:lstStyle/>
          <a:p>
            <a:r>
              <a:rPr lang="en-US" dirty="0" smtClean="0">
                <a:latin typeface="Arial"/>
                <a:cs typeface="Arial"/>
              </a:rPr>
              <a:t>What </a:t>
            </a:r>
            <a:r>
              <a:rPr lang="en-US" dirty="0">
                <a:latin typeface="Arial"/>
                <a:cs typeface="Arial"/>
              </a:rPr>
              <a:t>is </a:t>
            </a:r>
            <a:r>
              <a:rPr lang="en-US" dirty="0" smtClean="0">
                <a:latin typeface="Arial"/>
                <a:cs typeface="Arial"/>
              </a:rPr>
              <a:t>TOD?</a:t>
            </a:r>
            <a:endParaRPr lang="en-US" b="1" dirty="0">
              <a:latin typeface="Arial"/>
              <a:cs typeface="Arial"/>
            </a:endParaRPr>
          </a:p>
        </p:txBody>
      </p:sp>
      <p:sp>
        <p:nvSpPr>
          <p:cNvPr id="197635" name="Rectangle 3"/>
          <p:cNvSpPr>
            <a:spLocks noGrp="1" noChangeArrowheads="1"/>
          </p:cNvSpPr>
          <p:nvPr>
            <p:ph type="body" idx="1"/>
          </p:nvPr>
        </p:nvSpPr>
        <p:spPr>
          <a:xfrm>
            <a:off x="533400" y="1371600"/>
            <a:ext cx="8077200" cy="4876800"/>
          </a:xfrm>
        </p:spPr>
        <p:txBody>
          <a:bodyPr>
            <a:normAutofit fontScale="85000" lnSpcReduction="20000"/>
          </a:bodyPr>
          <a:lstStyle/>
          <a:p>
            <a:pPr marL="0" indent="0">
              <a:buNone/>
            </a:pPr>
            <a:r>
              <a:rPr lang="en-US" dirty="0">
                <a:latin typeface="Arial"/>
                <a:cs typeface="Arial"/>
              </a:rPr>
              <a:t>Transit-oriented </a:t>
            </a:r>
            <a:r>
              <a:rPr lang="en-US" dirty="0" smtClean="0">
                <a:latin typeface="Arial"/>
                <a:cs typeface="Arial"/>
              </a:rPr>
              <a:t>development (TOD) – </a:t>
            </a:r>
            <a:r>
              <a:rPr lang="en-US" i="1" dirty="0" smtClean="0">
                <a:latin typeface="Arial"/>
                <a:cs typeface="Arial"/>
              </a:rPr>
              <a:t>Compact,  </a:t>
            </a:r>
            <a:r>
              <a:rPr lang="en-US" i="1" dirty="0">
                <a:latin typeface="Arial"/>
                <a:cs typeface="Arial"/>
              </a:rPr>
              <a:t>mixed-use development within walking distance </a:t>
            </a:r>
            <a:r>
              <a:rPr lang="en-US" i="1" dirty="0" smtClean="0">
                <a:latin typeface="Arial"/>
                <a:cs typeface="Arial"/>
              </a:rPr>
              <a:t>of </a:t>
            </a:r>
            <a:r>
              <a:rPr lang="en-US" i="1" dirty="0">
                <a:latin typeface="Arial"/>
                <a:cs typeface="Arial"/>
              </a:rPr>
              <a:t>transit stations. </a:t>
            </a:r>
            <a:r>
              <a:rPr lang="en-US" i="1" dirty="0" smtClean="0">
                <a:latin typeface="Arial"/>
                <a:cs typeface="Arial"/>
              </a:rPr>
              <a:t>TOD should:</a:t>
            </a:r>
            <a:endParaRPr lang="en-US" i="1" dirty="0">
              <a:latin typeface="Arial"/>
              <a:cs typeface="Arial"/>
            </a:endParaRPr>
          </a:p>
          <a:p>
            <a:r>
              <a:rPr lang="en-US" i="1" dirty="0" smtClean="0">
                <a:latin typeface="Arial"/>
                <a:cs typeface="Arial"/>
              </a:rPr>
              <a:t>Give people the choice to walk </a:t>
            </a:r>
            <a:r>
              <a:rPr lang="en-US" i="1" dirty="0">
                <a:latin typeface="Arial"/>
                <a:cs typeface="Arial"/>
              </a:rPr>
              <a:t>and bike and take transit</a:t>
            </a:r>
          </a:p>
          <a:p>
            <a:r>
              <a:rPr lang="en-US" i="1" dirty="0">
                <a:latin typeface="Arial"/>
                <a:cs typeface="Arial"/>
              </a:rPr>
              <a:t>Boost transit ridership and minimize traffic</a:t>
            </a:r>
          </a:p>
          <a:p>
            <a:r>
              <a:rPr lang="en-US" i="1" dirty="0">
                <a:latin typeface="Arial"/>
                <a:cs typeface="Arial"/>
              </a:rPr>
              <a:t>Provide a </a:t>
            </a:r>
            <a:r>
              <a:rPr lang="en-US" i="1" dirty="0" smtClean="0">
                <a:latin typeface="Arial"/>
                <a:cs typeface="Arial"/>
              </a:rPr>
              <a:t>mix </a:t>
            </a:r>
            <a:r>
              <a:rPr lang="en-US" i="1" dirty="0">
                <a:latin typeface="Arial"/>
                <a:cs typeface="Arial"/>
              </a:rPr>
              <a:t>of housing, shopping and transportation choices</a:t>
            </a:r>
          </a:p>
          <a:p>
            <a:r>
              <a:rPr lang="en-US" i="1" dirty="0">
                <a:latin typeface="Arial"/>
                <a:cs typeface="Arial"/>
              </a:rPr>
              <a:t>Generate revenue for the public and private sectors and provide value for </a:t>
            </a:r>
            <a:r>
              <a:rPr lang="en-US" i="1" dirty="0" smtClean="0">
                <a:latin typeface="Arial"/>
                <a:cs typeface="Arial"/>
              </a:rPr>
              <a:t>new </a:t>
            </a:r>
            <a:r>
              <a:rPr lang="en-US" i="1" dirty="0">
                <a:latin typeface="Arial"/>
                <a:cs typeface="Arial"/>
              </a:rPr>
              <a:t>and existing residents</a:t>
            </a:r>
          </a:p>
          <a:p>
            <a:r>
              <a:rPr lang="en-US" i="1" dirty="0">
                <a:latin typeface="Arial"/>
                <a:cs typeface="Arial"/>
              </a:rPr>
              <a:t>Create a sense of </a:t>
            </a:r>
            <a:r>
              <a:rPr lang="en-US" i="1" dirty="0" smtClean="0">
                <a:latin typeface="Arial"/>
                <a:cs typeface="Arial"/>
              </a:rPr>
              <a:t>place</a:t>
            </a:r>
            <a:endParaRPr lang="en-US" i="1" dirty="0">
              <a:latin typeface="Arial"/>
              <a:cs typeface="Arial"/>
            </a:endParaRPr>
          </a:p>
        </p:txBody>
      </p:sp>
    </p:spTree>
    <p:extLst>
      <p:ext uri="{BB962C8B-B14F-4D97-AF65-F5344CB8AC3E}">
        <p14:creationId xmlns:p14="http://schemas.microsoft.com/office/powerpoint/2010/main" val="34936310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effectLst>
                  <a:outerShdw blurRad="50800" dist="38100" dir="2700000" algn="tl" rotWithShape="0">
                    <a:prstClr val="black">
                      <a:alpha val="40000"/>
                    </a:prstClr>
                  </a:outerShdw>
                </a:effectLst>
              </a:rPr>
              <a:t>Planning for Economic and Fiscal Health</a:t>
            </a:r>
            <a:endParaRPr lang="en-US" sz="3200"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p:txBody>
          <a:bodyPr>
            <a:normAutofit fontScale="92500"/>
          </a:bodyPr>
          <a:lstStyle/>
          <a:p>
            <a:pPr indent="0" algn="ctr">
              <a:lnSpc>
                <a:spcPct val="150000"/>
              </a:lnSpc>
              <a:buNone/>
            </a:pPr>
            <a:r>
              <a:rPr lang="en-US" dirty="0" smtClean="0"/>
              <a:t>The pattern of development </a:t>
            </a:r>
            <a:br>
              <a:rPr lang="en-US" dirty="0" smtClean="0"/>
            </a:br>
            <a:r>
              <a:rPr lang="en-US" dirty="0" smtClean="0"/>
              <a:t>– how we choose to grow – </a:t>
            </a:r>
            <a:br>
              <a:rPr lang="en-US" dirty="0" smtClean="0"/>
            </a:br>
            <a:r>
              <a:rPr lang="en-US" dirty="0" smtClean="0"/>
              <a:t>affects a region’s ability to compete economically, to be fiscally sustainable, and to provide efficient and effective public services – </a:t>
            </a:r>
          </a:p>
          <a:p>
            <a:pPr indent="0" algn="ctr">
              <a:lnSpc>
                <a:spcPct val="150000"/>
              </a:lnSpc>
              <a:buNone/>
            </a:pPr>
            <a:r>
              <a:rPr lang="en-US" i="1" dirty="0" smtClean="0"/>
              <a:t>to maintain a high quality of life.</a:t>
            </a:r>
            <a:endParaRPr lang="en-US" i="1" dirty="0"/>
          </a:p>
        </p:txBody>
      </p:sp>
      <p:sp>
        <p:nvSpPr>
          <p:cNvPr id="5" name="Slide Number Placeholder 4"/>
          <p:cNvSpPr>
            <a:spLocks noGrp="1"/>
          </p:cNvSpPr>
          <p:nvPr>
            <p:ph type="sldNum" sz="quarter" idx="12"/>
          </p:nvPr>
        </p:nvSpPr>
        <p:spPr/>
        <p:txBody>
          <a:bodyPr/>
          <a:lstStyle/>
          <a:p>
            <a:fld id="{08F23A98-31B5-4E6B-A471-BE7F28C85BF3}" type="slidenum">
              <a:rPr lang="en-US" smtClean="0">
                <a:solidFill>
                  <a:prstClr val="white"/>
                </a:solidFill>
              </a:rPr>
              <a:pPr/>
              <a:t>20</a:t>
            </a:fld>
            <a:endParaRPr lang="en-US" dirty="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community is changing</a:t>
            </a:r>
            <a:endParaRPr lang="en-US" dirty="0"/>
          </a:p>
        </p:txBody>
      </p:sp>
      <p:sp>
        <p:nvSpPr>
          <p:cNvPr id="3" name="Content Placeholder 2"/>
          <p:cNvSpPr>
            <a:spLocks noGrp="1"/>
          </p:cNvSpPr>
          <p:nvPr>
            <p:ph idx="1"/>
          </p:nvPr>
        </p:nvSpPr>
        <p:spPr/>
        <p:txBody>
          <a:bodyPr>
            <a:normAutofit/>
          </a:bodyPr>
          <a:lstStyle/>
          <a:p>
            <a:pPr indent="0">
              <a:spcAft>
                <a:spcPts val="1200"/>
              </a:spcAft>
              <a:buNone/>
            </a:pPr>
            <a:r>
              <a:rPr lang="en-US" dirty="0" smtClean="0"/>
              <a:t>Two major demographic changes are driving the market.</a:t>
            </a:r>
          </a:p>
          <a:p>
            <a:pPr lvl="1">
              <a:lnSpc>
                <a:spcPct val="150000"/>
              </a:lnSpc>
            </a:pPr>
            <a:r>
              <a:rPr lang="en-US" sz="3600" dirty="0" smtClean="0"/>
              <a:t>The </a:t>
            </a:r>
            <a:r>
              <a:rPr lang="en-US" sz="3600" dirty="0" smtClean="0">
                <a:solidFill>
                  <a:srgbClr val="F79646"/>
                </a:solidFill>
              </a:rPr>
              <a:t>rise</a:t>
            </a:r>
            <a:r>
              <a:rPr lang="en-US" sz="3600" dirty="0" smtClean="0"/>
              <a:t> of the </a:t>
            </a:r>
            <a:r>
              <a:rPr lang="en-US" sz="3600" dirty="0" smtClean="0">
                <a:solidFill>
                  <a:srgbClr val="F79646"/>
                </a:solidFill>
              </a:rPr>
              <a:t>Millennials</a:t>
            </a:r>
            <a:r>
              <a:rPr lang="en-US" sz="3600" dirty="0" smtClean="0"/>
              <a:t>.</a:t>
            </a:r>
          </a:p>
          <a:p>
            <a:pPr lvl="1">
              <a:lnSpc>
                <a:spcPct val="150000"/>
              </a:lnSpc>
            </a:pPr>
            <a:r>
              <a:rPr lang="en-US" sz="3600" dirty="0" smtClean="0"/>
              <a:t>The </a:t>
            </a:r>
            <a:r>
              <a:rPr lang="en-US" sz="3600" dirty="0" smtClean="0">
                <a:solidFill>
                  <a:srgbClr val="F79646"/>
                </a:solidFill>
              </a:rPr>
              <a:t>aging</a:t>
            </a:r>
            <a:r>
              <a:rPr lang="en-US" sz="3600" dirty="0" smtClean="0"/>
              <a:t> of the </a:t>
            </a:r>
            <a:r>
              <a:rPr lang="en-US" sz="3600" dirty="0" smtClean="0">
                <a:solidFill>
                  <a:srgbClr val="F79646"/>
                </a:solidFill>
              </a:rPr>
              <a:t>Baby Boomers</a:t>
            </a:r>
            <a:r>
              <a:rPr lang="en-US" sz="3600" dirty="0" smtClean="0"/>
              <a:t>.</a:t>
            </a:r>
          </a:p>
        </p:txBody>
      </p:sp>
      <p:sp>
        <p:nvSpPr>
          <p:cNvPr id="6" name="TextBox 5"/>
          <p:cNvSpPr txBox="1"/>
          <p:nvPr/>
        </p:nvSpPr>
        <p:spPr>
          <a:xfrm>
            <a:off x="195263" y="0"/>
            <a:ext cx="3248769" cy="369332"/>
          </a:xfrm>
          <a:prstGeom prst="rect">
            <a:avLst/>
          </a:prstGeom>
          <a:noFill/>
        </p:spPr>
        <p:txBody>
          <a:bodyPr wrap="square" rtlCol="0">
            <a:spAutoFit/>
          </a:bodyPr>
          <a:lstStyle/>
          <a:p>
            <a:r>
              <a:rPr lang="en-US" dirty="0" smtClean="0">
                <a:solidFill>
                  <a:schemeClr val="tx1">
                    <a:lumMod val="50000"/>
                    <a:lumOff val="50000"/>
                  </a:schemeClr>
                </a:solidFill>
              </a:rPr>
              <a:t>THE CHANGING MARKET</a:t>
            </a:r>
            <a:endParaRPr lang="en-US"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08F23A98-31B5-4E6B-A471-BE7F28C85BF3}" type="slidenum">
              <a:rPr lang="en-US" smtClean="0">
                <a:solidFill>
                  <a:prstClr val="white"/>
                </a:solidFill>
              </a:rPr>
              <a:pPr/>
              <a:t>21</a:t>
            </a:fld>
            <a:endParaRPr lang="en-US" dirty="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3113"/>
            <a:ext cx="8229600" cy="4522287"/>
          </a:xfrm>
        </p:spPr>
        <p:txBody>
          <a:bodyPr/>
          <a:lstStyle/>
          <a:p>
            <a:r>
              <a:rPr lang="en-US" dirty="0" smtClean="0"/>
              <a:t>Demographic change means </a:t>
            </a:r>
            <a:r>
              <a:rPr lang="en-US" sz="6000" dirty="0" smtClean="0">
                <a:solidFill>
                  <a:schemeClr val="accent6"/>
                </a:solidFill>
              </a:rPr>
              <a:t>preferences</a:t>
            </a:r>
            <a:r>
              <a:rPr lang="en-US" dirty="0" smtClean="0"/>
              <a:t> change.</a:t>
            </a:r>
            <a:br>
              <a:rPr lang="en-US" dirty="0" smtClean="0"/>
            </a:br>
            <a:r>
              <a:rPr lang="en-US" dirty="0" smtClean="0"/>
              <a:t/>
            </a:r>
            <a:br>
              <a:rPr lang="en-US" dirty="0" smtClean="0"/>
            </a:br>
            <a:r>
              <a:rPr lang="en-US" dirty="0" smtClean="0"/>
              <a:t>And the </a:t>
            </a:r>
            <a:r>
              <a:rPr lang="en-US" sz="6000" dirty="0" smtClean="0">
                <a:solidFill>
                  <a:srgbClr val="F79646"/>
                </a:solidFill>
              </a:rPr>
              <a:t>market</a:t>
            </a:r>
            <a:r>
              <a:rPr lang="en-US" dirty="0" smtClean="0"/>
              <a:t> follows.</a:t>
            </a:r>
            <a:endParaRPr lang="en-US" dirty="0"/>
          </a:p>
        </p:txBody>
      </p:sp>
      <p:sp>
        <p:nvSpPr>
          <p:cNvPr id="4" name="TextBox 3"/>
          <p:cNvSpPr txBox="1"/>
          <p:nvPr/>
        </p:nvSpPr>
        <p:spPr>
          <a:xfrm>
            <a:off x="195263" y="0"/>
            <a:ext cx="3248769" cy="369332"/>
          </a:xfrm>
          <a:prstGeom prst="rect">
            <a:avLst/>
          </a:prstGeom>
          <a:noFill/>
        </p:spPr>
        <p:txBody>
          <a:bodyPr wrap="square" rtlCol="0">
            <a:spAutoFit/>
          </a:bodyPr>
          <a:lstStyle/>
          <a:p>
            <a:r>
              <a:rPr lang="en-US" dirty="0" smtClean="0">
                <a:solidFill>
                  <a:schemeClr val="tx1">
                    <a:lumMod val="50000"/>
                    <a:lumOff val="50000"/>
                  </a:schemeClr>
                </a:solidFill>
              </a:rPr>
              <a:t>THE CHANGING MARKET</a:t>
            </a:r>
            <a:endParaRPr lang="en-US" dirty="0">
              <a:solidFill>
                <a:schemeClr val="tx1">
                  <a:lumMod val="50000"/>
                  <a:lumOff val="50000"/>
                </a:schemeClr>
              </a:solidFill>
            </a:endParaRPr>
          </a:p>
        </p:txBody>
      </p:sp>
      <p:sp>
        <p:nvSpPr>
          <p:cNvPr id="3" name="Slide Number Placeholder 2"/>
          <p:cNvSpPr>
            <a:spLocks noGrp="1"/>
          </p:cNvSpPr>
          <p:nvPr>
            <p:ph type="sldNum" sz="quarter" idx="12"/>
          </p:nvPr>
        </p:nvSpPr>
        <p:spPr/>
        <p:txBody>
          <a:bodyPr/>
          <a:lstStyle/>
          <a:p>
            <a:fld id="{08F23A98-31B5-4E6B-A471-BE7F28C85BF3}" type="slidenum">
              <a:rPr lang="en-US" smtClean="0">
                <a:solidFill>
                  <a:prstClr val="white"/>
                </a:solidFill>
              </a:rPr>
              <a:pPr/>
              <a:t>22</a:t>
            </a:fld>
            <a:endParaRPr lang="en-US" dirty="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46388"/>
            <a:ext cx="8229600" cy="1143000"/>
          </a:xfrm>
          <a:prstGeom prst="rect">
            <a:avLst/>
          </a:prstGeom>
        </p:spPr>
        <p:txBody>
          <a:bodyPr vert="horz" lIns="91440" tIns="45720" rIns="91440" bIns="45720" rtlCol="0" anchor="ctr">
            <a:normAutofit/>
          </a:bodyPr>
          <a:lstStyle/>
          <a:p>
            <a:pPr lvl="0">
              <a:spcBef>
                <a:spcPct val="0"/>
              </a:spcBef>
            </a:pPr>
            <a:r>
              <a:rPr lang="en-US" sz="4400" dirty="0" smtClean="0">
                <a:solidFill>
                  <a:schemeClr val="bg1"/>
                </a:solidFill>
                <a:latin typeface="Helvetica Neue Light"/>
                <a:ea typeface="+mj-ea"/>
                <a:cs typeface="Helvetica Neue Light"/>
              </a:rPr>
              <a:t>Millennials</a:t>
            </a:r>
            <a:endParaRPr kumimoji="0" lang="en-US" sz="4400" u="none" strike="noStrike" kern="1200" cap="none" spc="0" normalizeH="0" baseline="0" noProof="0" dirty="0" smtClean="0">
              <a:ln>
                <a:noFill/>
              </a:ln>
              <a:solidFill>
                <a:schemeClr val="bg1"/>
              </a:solidFill>
              <a:effectLst/>
              <a:uLnTx/>
              <a:uFillTx/>
              <a:latin typeface="Helvetica Neue Light"/>
              <a:ea typeface="+mj-ea"/>
              <a:cs typeface="Helvetica Neue Light"/>
            </a:endParaRPr>
          </a:p>
        </p:txBody>
      </p:sp>
      <p:sp>
        <p:nvSpPr>
          <p:cNvPr id="6" name="TextBox 5"/>
          <p:cNvSpPr txBox="1"/>
          <p:nvPr/>
        </p:nvSpPr>
        <p:spPr>
          <a:xfrm>
            <a:off x="457200" y="1371600"/>
            <a:ext cx="4003883" cy="2985433"/>
          </a:xfrm>
          <a:prstGeom prst="rect">
            <a:avLst/>
          </a:prstGeom>
          <a:noFill/>
        </p:spPr>
        <p:txBody>
          <a:bodyPr wrap="square" rtlCol="0">
            <a:spAutoFit/>
          </a:bodyPr>
          <a:lstStyle/>
          <a:p>
            <a:pPr lvl="0"/>
            <a:r>
              <a:rPr lang="en-US" sz="3200" dirty="0" smtClean="0">
                <a:solidFill>
                  <a:schemeClr val="bg1"/>
                </a:solidFill>
                <a:latin typeface="Helvetica Neue Light"/>
                <a:cs typeface="Helvetica Neue Light"/>
              </a:rPr>
              <a:t>They follow lifestyle, not jobs.</a:t>
            </a:r>
          </a:p>
          <a:p>
            <a:endParaRPr lang="en-US" sz="2800" dirty="0" smtClean="0">
              <a:solidFill>
                <a:srgbClr val="464749"/>
              </a:solidFill>
              <a:latin typeface="Helvetica Neue Light"/>
              <a:cs typeface="Helvetica Neue Light"/>
            </a:endParaRPr>
          </a:p>
          <a:p>
            <a:r>
              <a:rPr lang="en-US" sz="3200" dirty="0" smtClean="0"/>
              <a:t>Millennials choose where to </a:t>
            </a:r>
            <a:r>
              <a:rPr lang="en-US" sz="3200" dirty="0" smtClean="0">
                <a:solidFill>
                  <a:schemeClr val="accent6"/>
                </a:solidFill>
              </a:rPr>
              <a:t>live</a:t>
            </a:r>
            <a:r>
              <a:rPr lang="en-US" sz="3200" dirty="0" smtClean="0"/>
              <a:t> before finding a </a:t>
            </a:r>
            <a:r>
              <a:rPr lang="en-US" sz="3200" dirty="0" smtClean="0">
                <a:solidFill>
                  <a:srgbClr val="F79646"/>
                </a:solidFill>
              </a:rPr>
              <a:t>job</a:t>
            </a:r>
            <a:r>
              <a:rPr lang="en-US" sz="3200" dirty="0" smtClean="0"/>
              <a:t>.</a:t>
            </a:r>
          </a:p>
        </p:txBody>
      </p:sp>
      <p:sp>
        <p:nvSpPr>
          <p:cNvPr id="5" name="TextBox 4"/>
          <p:cNvSpPr txBox="1"/>
          <p:nvPr/>
        </p:nvSpPr>
        <p:spPr>
          <a:xfrm>
            <a:off x="195263" y="0"/>
            <a:ext cx="3248769" cy="369332"/>
          </a:xfrm>
          <a:prstGeom prst="rect">
            <a:avLst/>
          </a:prstGeom>
          <a:noFill/>
        </p:spPr>
        <p:txBody>
          <a:bodyPr wrap="square" rtlCol="0">
            <a:spAutoFit/>
          </a:bodyPr>
          <a:lstStyle/>
          <a:p>
            <a:r>
              <a:rPr lang="en-US" dirty="0" smtClean="0">
                <a:solidFill>
                  <a:schemeClr val="tx1">
                    <a:lumMod val="50000"/>
                    <a:lumOff val="50000"/>
                  </a:schemeClr>
                </a:solidFill>
              </a:rPr>
              <a:t>THE CHANGING MARKET</a:t>
            </a:r>
            <a:endParaRPr lang="en-US" dirty="0">
              <a:solidFill>
                <a:schemeClr val="tx1">
                  <a:lumMod val="50000"/>
                  <a:lumOff val="50000"/>
                </a:schemeClr>
              </a:solidFill>
            </a:endParaRPr>
          </a:p>
        </p:txBody>
      </p:sp>
      <p:sp>
        <p:nvSpPr>
          <p:cNvPr id="7" name="Rectangle 6"/>
          <p:cNvSpPr/>
          <p:nvPr/>
        </p:nvSpPr>
        <p:spPr>
          <a:xfrm>
            <a:off x="457200" y="4419600"/>
            <a:ext cx="4572000" cy="1754326"/>
          </a:xfrm>
          <a:prstGeom prst="rect">
            <a:avLst/>
          </a:prstGeom>
        </p:spPr>
        <p:txBody>
          <a:bodyPr wrap="square">
            <a:spAutoFit/>
          </a:bodyPr>
          <a:lstStyle/>
          <a:p>
            <a:pPr indent="-457200">
              <a:lnSpc>
                <a:spcPct val="150000"/>
              </a:lnSpc>
            </a:pPr>
            <a:r>
              <a:rPr lang="en-US" dirty="0" smtClean="0">
                <a:latin typeface="Helvetica Neue Light"/>
                <a:cs typeface="Helvetica Neue Light"/>
              </a:rPr>
              <a:t>Of all college-educated 25- to 34-year-olds </a:t>
            </a:r>
            <a:r>
              <a:rPr lang="en-US" b="1" i="1" dirty="0" smtClean="0">
                <a:solidFill>
                  <a:schemeClr val="bg1"/>
                </a:solidFill>
                <a:latin typeface="Helvetica Neue Light"/>
                <a:cs typeface="Helvetica Neue Light"/>
              </a:rPr>
              <a:t>64% </a:t>
            </a:r>
            <a:r>
              <a:rPr lang="en-US" dirty="0" smtClean="0">
                <a:solidFill>
                  <a:schemeClr val="bg1"/>
                </a:solidFill>
                <a:latin typeface="Helvetica Neue Light"/>
                <a:cs typeface="Helvetica Neue Light"/>
              </a:rPr>
              <a:t>looked for a job </a:t>
            </a:r>
            <a:r>
              <a:rPr lang="en-US" b="1" i="1" dirty="0" smtClean="0">
                <a:solidFill>
                  <a:schemeClr val="accent6"/>
                </a:solidFill>
                <a:latin typeface="Helvetica Neue Light"/>
                <a:cs typeface="Helvetica Neue Light"/>
              </a:rPr>
              <a:t>after</a:t>
            </a:r>
            <a:r>
              <a:rPr lang="en-US" i="1" dirty="0" smtClean="0">
                <a:solidFill>
                  <a:schemeClr val="bg1"/>
                </a:solidFill>
                <a:latin typeface="Helvetica Neue Light"/>
                <a:cs typeface="Helvetica Neue Light"/>
              </a:rPr>
              <a:t> </a:t>
            </a:r>
            <a:r>
              <a:rPr lang="en-US" dirty="0" smtClean="0">
                <a:solidFill>
                  <a:schemeClr val="bg1"/>
                </a:solidFill>
                <a:latin typeface="Helvetica Neue Light"/>
                <a:cs typeface="Helvetica Neue Light"/>
              </a:rPr>
              <a:t>they chose the city where they wanted to live.</a:t>
            </a:r>
          </a:p>
          <a:p>
            <a:pPr indent="-457200" algn="r">
              <a:lnSpc>
                <a:spcPct val="150000"/>
              </a:lnSpc>
            </a:pPr>
            <a:r>
              <a:rPr lang="en-US" sz="1600" dirty="0" smtClean="0">
                <a:solidFill>
                  <a:srgbClr val="464749"/>
                </a:solidFill>
                <a:latin typeface="Helvetica Neue Light"/>
                <a:cs typeface="Helvetica Neue Light"/>
              </a:rPr>
              <a:t>(U.S. Census)</a:t>
            </a:r>
          </a:p>
        </p:txBody>
      </p:sp>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23</a:t>
            </a:fld>
            <a:endParaRPr lang="en-US" dirty="0">
              <a:solidFill>
                <a:prstClr val="white"/>
              </a:solidFill>
            </a:endParaRPr>
          </a:p>
        </p:txBody>
      </p:sp>
      <p:pic>
        <p:nvPicPr>
          <p:cNvPr id="9" name="Picture 8" descr="millennia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2747" y="1738816"/>
            <a:ext cx="3257524" cy="456159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10915"/>
          </a:xfrm>
        </p:spPr>
        <p:txBody>
          <a:bodyPr>
            <a:normAutofit/>
          </a:bodyPr>
          <a:lstStyle/>
          <a:p>
            <a:r>
              <a:rPr lang="en-US" dirty="0" smtClean="0"/>
              <a:t>Preferences: Transportation</a:t>
            </a:r>
            <a:endParaRPr lang="en-US" dirty="0"/>
          </a:p>
        </p:txBody>
      </p:sp>
      <p:sp>
        <p:nvSpPr>
          <p:cNvPr id="7" name="Content Placeholder 6"/>
          <p:cNvSpPr>
            <a:spLocks noGrp="1"/>
          </p:cNvSpPr>
          <p:nvPr>
            <p:ph idx="1"/>
          </p:nvPr>
        </p:nvSpPr>
        <p:spPr>
          <a:xfrm>
            <a:off x="457200" y="1646820"/>
            <a:ext cx="8229600" cy="4740611"/>
          </a:xfrm>
        </p:spPr>
        <p:txBody>
          <a:bodyPr>
            <a:normAutofit/>
          </a:bodyPr>
          <a:lstStyle/>
          <a:p>
            <a:pPr>
              <a:spcAft>
                <a:spcPts val="1200"/>
              </a:spcAft>
              <a:buNone/>
            </a:pPr>
            <a:r>
              <a:rPr lang="en-US" dirty="0" smtClean="0"/>
              <a:t>Millennials are </a:t>
            </a:r>
            <a:r>
              <a:rPr lang="en-US" dirty="0" smtClean="0">
                <a:solidFill>
                  <a:srgbClr val="F79646"/>
                </a:solidFill>
              </a:rPr>
              <a:t>driving less</a:t>
            </a:r>
          </a:p>
          <a:p>
            <a:pPr lvl="1">
              <a:spcAft>
                <a:spcPts val="1200"/>
              </a:spcAft>
            </a:pPr>
            <a:r>
              <a:rPr lang="en-US" dirty="0" smtClean="0"/>
              <a:t>From 2001 to 2009, the average annual number of vehicle-miles traveled by people ages 16-34 </a:t>
            </a:r>
            <a:r>
              <a:rPr lang="en-US" dirty="0" smtClean="0">
                <a:solidFill>
                  <a:srgbClr val="FFFF00"/>
                </a:solidFill>
              </a:rPr>
              <a:t>dropped</a:t>
            </a:r>
            <a:r>
              <a:rPr lang="en-US" dirty="0" smtClean="0"/>
              <a:t> 23 percent. </a:t>
            </a:r>
            <a:br>
              <a:rPr lang="en-US" dirty="0" smtClean="0"/>
            </a:br>
            <a:r>
              <a:rPr lang="en-US" sz="1400" dirty="0" smtClean="0"/>
              <a:t>(source: National Household Travel Survey)</a:t>
            </a:r>
          </a:p>
          <a:p>
            <a:pPr lvl="1"/>
            <a:r>
              <a:rPr lang="en-US" dirty="0" smtClean="0"/>
              <a:t>26 percent lacked a driver's license in 2010, up 5 percentage points from 2000 </a:t>
            </a:r>
            <a:br>
              <a:rPr lang="en-US" dirty="0" smtClean="0"/>
            </a:br>
            <a:r>
              <a:rPr lang="en-US" sz="1400" dirty="0" smtClean="0"/>
              <a:t>(source: Federal Highway Administration)</a:t>
            </a:r>
          </a:p>
        </p:txBody>
      </p:sp>
      <p:sp>
        <p:nvSpPr>
          <p:cNvPr id="5" name="TextBox 4"/>
          <p:cNvSpPr txBox="1"/>
          <p:nvPr/>
        </p:nvSpPr>
        <p:spPr>
          <a:xfrm>
            <a:off x="195263" y="0"/>
            <a:ext cx="3248769" cy="369332"/>
          </a:xfrm>
          <a:prstGeom prst="rect">
            <a:avLst/>
          </a:prstGeom>
          <a:noFill/>
        </p:spPr>
        <p:txBody>
          <a:bodyPr wrap="square" rtlCol="0">
            <a:spAutoFit/>
          </a:bodyPr>
          <a:lstStyle/>
          <a:p>
            <a:r>
              <a:rPr lang="en-US" dirty="0" smtClean="0">
                <a:solidFill>
                  <a:schemeClr val="tx1">
                    <a:lumMod val="50000"/>
                    <a:lumOff val="50000"/>
                  </a:schemeClr>
                </a:solidFill>
              </a:rPr>
              <a:t>THE CHANGING MARKET</a:t>
            </a:r>
            <a:endParaRPr lang="en-US" dirty="0">
              <a:solidFill>
                <a:schemeClr val="tx1">
                  <a:lumMod val="50000"/>
                  <a:lumOff val="50000"/>
                </a:schemeClr>
              </a:solidFill>
            </a:endParaRPr>
          </a:p>
        </p:txBody>
      </p:sp>
      <p:sp>
        <p:nvSpPr>
          <p:cNvPr id="3" name="Slide Number Placeholder 2"/>
          <p:cNvSpPr>
            <a:spLocks noGrp="1"/>
          </p:cNvSpPr>
          <p:nvPr>
            <p:ph type="sldNum" sz="quarter" idx="12"/>
          </p:nvPr>
        </p:nvSpPr>
        <p:spPr/>
        <p:txBody>
          <a:bodyPr/>
          <a:lstStyle/>
          <a:p>
            <a:fld id="{08F23A98-31B5-4E6B-A471-BE7F28C85BF3}" type="slidenum">
              <a:rPr lang="en-US" smtClean="0">
                <a:solidFill>
                  <a:prstClr val="white"/>
                </a:solidFill>
              </a:rPr>
              <a:pPr/>
              <a:t>24</a:t>
            </a:fld>
            <a:endParaRPr lang="en-US" dirty="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10915"/>
          </a:xfrm>
        </p:spPr>
        <p:txBody>
          <a:bodyPr>
            <a:normAutofit/>
          </a:bodyPr>
          <a:lstStyle/>
          <a:p>
            <a:r>
              <a:rPr lang="en-US" dirty="0" smtClean="0"/>
              <a:t>Preferences: Transportation</a:t>
            </a:r>
            <a:endParaRPr lang="en-US" dirty="0"/>
          </a:p>
        </p:txBody>
      </p:sp>
      <p:sp>
        <p:nvSpPr>
          <p:cNvPr id="7" name="Content Placeholder 6"/>
          <p:cNvSpPr>
            <a:spLocks noGrp="1"/>
          </p:cNvSpPr>
          <p:nvPr>
            <p:ph idx="1"/>
          </p:nvPr>
        </p:nvSpPr>
        <p:spPr>
          <a:xfrm>
            <a:off x="457200" y="1385552"/>
            <a:ext cx="8229600" cy="2374685"/>
          </a:xfrm>
        </p:spPr>
        <p:txBody>
          <a:bodyPr>
            <a:normAutofit/>
          </a:bodyPr>
          <a:lstStyle/>
          <a:p>
            <a:pPr>
              <a:buNone/>
            </a:pPr>
            <a:r>
              <a:rPr lang="en-US" dirty="0" smtClean="0"/>
              <a:t>Baby boomers turning in their keys</a:t>
            </a:r>
          </a:p>
          <a:p>
            <a:pPr lvl="1"/>
            <a:r>
              <a:rPr lang="en-US" dirty="0" smtClean="0"/>
              <a:t>Using local buses and trains more </a:t>
            </a:r>
            <a:r>
              <a:rPr lang="en-US" sz="1400" dirty="0" smtClean="0"/>
              <a:t>(source: National Household Travel Survey)</a:t>
            </a:r>
          </a:p>
          <a:p>
            <a:pPr lvl="1"/>
            <a:r>
              <a:rPr lang="en-US" dirty="0" smtClean="0"/>
              <a:t>Bike trips increased 64 percent between 2001 and 2009. </a:t>
            </a:r>
            <a:r>
              <a:rPr lang="en-US" sz="1400" dirty="0" smtClean="0"/>
              <a:t>(AARP)</a:t>
            </a:r>
            <a:endParaRPr lang="en-US" sz="1400" dirty="0"/>
          </a:p>
        </p:txBody>
      </p:sp>
      <p:pic>
        <p:nvPicPr>
          <p:cNvPr id="5" name="Picture 4" descr="healthy_boomers.jpg"/>
          <p:cNvPicPr>
            <a:picLocks noChangeAspect="1"/>
          </p:cNvPicPr>
          <p:nvPr/>
        </p:nvPicPr>
        <p:blipFill>
          <a:blip r:embed="rId2" cstate="print"/>
          <a:stretch>
            <a:fillRect/>
          </a:stretch>
        </p:blipFill>
        <p:spPr>
          <a:xfrm>
            <a:off x="4775200" y="3287903"/>
            <a:ext cx="4025900" cy="3341497"/>
          </a:xfrm>
          <a:prstGeom prst="rect">
            <a:avLst/>
          </a:prstGeom>
        </p:spPr>
      </p:pic>
      <p:sp>
        <p:nvSpPr>
          <p:cNvPr id="6" name="TextBox 5"/>
          <p:cNvSpPr txBox="1"/>
          <p:nvPr/>
        </p:nvSpPr>
        <p:spPr>
          <a:xfrm>
            <a:off x="195263" y="0"/>
            <a:ext cx="3248769" cy="369332"/>
          </a:xfrm>
          <a:prstGeom prst="rect">
            <a:avLst/>
          </a:prstGeom>
          <a:noFill/>
        </p:spPr>
        <p:txBody>
          <a:bodyPr wrap="square" rtlCol="0">
            <a:spAutoFit/>
          </a:bodyPr>
          <a:lstStyle/>
          <a:p>
            <a:r>
              <a:rPr lang="en-US" dirty="0" smtClean="0">
                <a:solidFill>
                  <a:schemeClr val="tx1">
                    <a:lumMod val="50000"/>
                    <a:lumOff val="50000"/>
                  </a:schemeClr>
                </a:solidFill>
              </a:rPr>
              <a:t>THE CHANGING MARKET</a:t>
            </a:r>
            <a:endParaRPr lang="en-US" dirty="0">
              <a:solidFill>
                <a:schemeClr val="tx1">
                  <a:lumMod val="50000"/>
                  <a:lumOff val="50000"/>
                </a:schemeClr>
              </a:solidFill>
            </a:endParaRPr>
          </a:p>
        </p:txBody>
      </p:sp>
      <p:sp>
        <p:nvSpPr>
          <p:cNvPr id="8" name="TextBox 7"/>
          <p:cNvSpPr txBox="1"/>
          <p:nvPr/>
        </p:nvSpPr>
        <p:spPr>
          <a:xfrm>
            <a:off x="626112" y="3733800"/>
            <a:ext cx="3909526" cy="2277547"/>
          </a:xfrm>
          <a:prstGeom prst="rect">
            <a:avLst/>
          </a:prstGeom>
          <a:noFill/>
          <a:ln>
            <a:solidFill>
              <a:schemeClr val="bg1"/>
            </a:solidFill>
          </a:ln>
        </p:spPr>
        <p:txBody>
          <a:bodyPr wrap="square" lIns="182880" tIns="91440" rIns="182880" bIns="91440" rtlCol="0">
            <a:spAutoFit/>
          </a:bodyPr>
          <a:lstStyle/>
          <a:p>
            <a:r>
              <a:rPr lang="en-US" i="1" dirty="0" smtClean="0">
                <a:solidFill>
                  <a:schemeClr val="bg1"/>
                </a:solidFill>
              </a:rPr>
              <a:t>Aside:</a:t>
            </a:r>
          </a:p>
          <a:p>
            <a:endParaRPr lang="en-US" dirty="0" smtClean="0">
              <a:solidFill>
                <a:schemeClr val="bg1"/>
              </a:solidFill>
            </a:endParaRPr>
          </a:p>
          <a:p>
            <a:pPr>
              <a:spcAft>
                <a:spcPts val="1200"/>
              </a:spcAft>
            </a:pPr>
            <a:r>
              <a:rPr lang="en-US" dirty="0" smtClean="0">
                <a:solidFill>
                  <a:schemeClr val="bg1"/>
                </a:solidFill>
              </a:rPr>
              <a:t>They’re not that interested in moving to “retirement communities.”</a:t>
            </a:r>
          </a:p>
          <a:p>
            <a:pPr>
              <a:spcAft>
                <a:spcPts val="1200"/>
              </a:spcAft>
            </a:pPr>
            <a:r>
              <a:rPr lang="en-US" dirty="0" smtClean="0">
                <a:solidFill>
                  <a:schemeClr val="bg1"/>
                </a:solidFill>
              </a:rPr>
              <a:t>Average age entering senior housing used to be 70 – </a:t>
            </a:r>
            <a:r>
              <a:rPr lang="en-US" b="1" dirty="0" smtClean="0">
                <a:solidFill>
                  <a:schemeClr val="bg1"/>
                </a:solidFill>
              </a:rPr>
              <a:t>now it’s 86</a:t>
            </a:r>
            <a:r>
              <a:rPr lang="en-US" dirty="0" smtClean="0">
                <a:solidFill>
                  <a:schemeClr val="bg1"/>
                </a:solidFill>
              </a:rPr>
              <a:t>.</a:t>
            </a:r>
            <a:br>
              <a:rPr lang="en-US" dirty="0" smtClean="0">
                <a:solidFill>
                  <a:schemeClr val="bg1"/>
                </a:solidFill>
              </a:rPr>
            </a:br>
            <a:endParaRPr lang="en-US" dirty="0">
              <a:solidFill>
                <a:schemeClr val="bg1"/>
              </a:solidFill>
            </a:endParaRPr>
          </a:p>
        </p:txBody>
      </p:sp>
      <p:sp>
        <p:nvSpPr>
          <p:cNvPr id="3" name="Slide Number Placeholder 2"/>
          <p:cNvSpPr>
            <a:spLocks noGrp="1"/>
          </p:cNvSpPr>
          <p:nvPr>
            <p:ph type="sldNum" sz="quarter" idx="12"/>
          </p:nvPr>
        </p:nvSpPr>
        <p:spPr/>
        <p:txBody>
          <a:bodyPr/>
          <a:lstStyle/>
          <a:p>
            <a:fld id="{08F23A98-31B5-4E6B-A471-BE7F28C85BF3}" type="slidenum">
              <a:rPr lang="en-US" smtClean="0">
                <a:solidFill>
                  <a:schemeClr val="tx1"/>
                </a:solidFill>
              </a:rPr>
              <a:pPr/>
              <a:t>25</a:t>
            </a:fld>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
            <a:ext cx="9144000" cy="1110915"/>
          </a:xfrm>
        </p:spPr>
        <p:txBody>
          <a:bodyPr>
            <a:normAutofit/>
          </a:bodyPr>
          <a:lstStyle/>
          <a:p>
            <a:r>
              <a:rPr lang="en-US" sz="4000" dirty="0" smtClean="0">
                <a:effectLst>
                  <a:outerShdw blurRad="50800" dist="38100" dir="2700000" algn="tl" rotWithShape="0">
                    <a:prstClr val="black">
                      <a:alpha val="40000"/>
                    </a:prstClr>
                  </a:outerShdw>
                </a:effectLst>
              </a:rPr>
              <a:t>Preferences: Transportation choices</a:t>
            </a:r>
            <a:endParaRPr lang="en-US" sz="4000" dirty="0">
              <a:effectLst>
                <a:outerShdw blurRad="50800" dist="38100" dir="2700000" algn="tl" rotWithShape="0">
                  <a:prstClr val="black">
                    <a:alpha val="40000"/>
                  </a:prstClr>
                </a:outerShdw>
              </a:effectLst>
            </a:endParaRPr>
          </a:p>
        </p:txBody>
      </p:sp>
      <p:sp>
        <p:nvSpPr>
          <p:cNvPr id="7" name="TextBox 6"/>
          <p:cNvSpPr txBox="1"/>
          <p:nvPr/>
        </p:nvSpPr>
        <p:spPr>
          <a:xfrm>
            <a:off x="195263" y="0"/>
            <a:ext cx="3248769" cy="369332"/>
          </a:xfrm>
          <a:prstGeom prst="rect">
            <a:avLst/>
          </a:prstGeom>
          <a:noFill/>
        </p:spPr>
        <p:txBody>
          <a:bodyPr wrap="square" rtlCol="0">
            <a:spAutoFit/>
          </a:bodyPr>
          <a:lstStyle/>
          <a:p>
            <a:r>
              <a:rPr lang="en-US" dirty="0" smtClean="0">
                <a:solidFill>
                  <a:schemeClr val="tx1">
                    <a:lumMod val="50000"/>
                    <a:lumOff val="50000"/>
                  </a:schemeClr>
                </a:solidFill>
              </a:rPr>
              <a:t>THE CHANGING MARKET</a:t>
            </a:r>
            <a:endParaRPr lang="en-US" dirty="0">
              <a:solidFill>
                <a:schemeClr val="tx1">
                  <a:lumMod val="50000"/>
                  <a:lumOff val="50000"/>
                </a:schemeClr>
              </a:solidFill>
            </a:endParaRPr>
          </a:p>
        </p:txBody>
      </p:sp>
      <p:sp>
        <p:nvSpPr>
          <p:cNvPr id="3" name="Slide Number Placeholder 2"/>
          <p:cNvSpPr>
            <a:spLocks noGrp="1"/>
          </p:cNvSpPr>
          <p:nvPr>
            <p:ph type="sldNum" sz="quarter" idx="12"/>
          </p:nvPr>
        </p:nvSpPr>
        <p:spPr/>
        <p:txBody>
          <a:bodyPr/>
          <a:lstStyle/>
          <a:p>
            <a:fld id="{08F23A98-31B5-4E6B-A471-BE7F28C85BF3}" type="slidenum">
              <a:rPr lang="en-US" smtClean="0">
                <a:solidFill>
                  <a:prstClr val="white"/>
                </a:solidFill>
              </a:rPr>
              <a:pPr/>
              <a:t>26</a:t>
            </a:fld>
            <a:endParaRPr lang="en-US" dirty="0">
              <a:solidFill>
                <a:prstClr val="white"/>
              </a:solidFill>
            </a:endParaRPr>
          </a:p>
        </p:txBody>
      </p:sp>
      <p:pic>
        <p:nvPicPr>
          <p:cNvPr id="17" name="Picture 11" descr="North Forty"/>
          <p:cNvPicPr>
            <a:picLocks noGrp="1" noChangeAspect="1" noChangeArrowheads="1"/>
          </p:cNvPicPr>
          <p:nvPr>
            <p:ph sz="quarter" idx="1"/>
          </p:nvPr>
        </p:nvPicPr>
        <p:blipFill>
          <a:blip r:embed="rId2" cstate="screen">
            <a:extLst>
              <a:ext uri="{28A0092B-C50C-407E-A947-70E740481C1C}">
                <a14:useLocalDpi xmlns:a14="http://schemas.microsoft.com/office/drawing/2010/main"/>
              </a:ext>
            </a:extLst>
          </a:blip>
          <a:srcRect/>
          <a:stretch>
            <a:fillRect/>
          </a:stretch>
        </p:blipFill>
        <p:spPr>
          <a:xfrm>
            <a:off x="381000" y="1066800"/>
            <a:ext cx="3781356" cy="259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9" name="Picture 2" descr="P:\Photos\Infill Photos\bike on bu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4400" y="990600"/>
            <a:ext cx="3352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farm6.staticflickr.com/5480/9578663068_4be4ab76f7_z.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3581400"/>
            <a:ext cx="2515802" cy="2819400"/>
          </a:xfrm>
          <a:prstGeom prst="rect">
            <a:avLst/>
          </a:prstGeom>
          <a:noFill/>
        </p:spPr>
      </p:pic>
      <p:pic>
        <p:nvPicPr>
          <p:cNvPr id="21" name="Picture 14" descr="Bike Trai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3886200"/>
            <a:ext cx="2743201"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52800" y="3886200"/>
            <a:ext cx="2438400" cy="2001201"/>
          </a:xfrm>
          <a:prstGeom prst="rect">
            <a:avLst/>
          </a:prstGeom>
        </p:spPr>
      </p:pic>
      <p:pic>
        <p:nvPicPr>
          <p:cNvPr id="23"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4800" y="914400"/>
            <a:ext cx="4165600" cy="3124200"/>
          </a:xfrm>
          <a:prstGeom prst="rect">
            <a:avLst/>
          </a:prstGeom>
          <a:noFill/>
          <a:ln w="254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 name="Picture 2" descr="N:\Photos &amp; Graphics\VelociRFTA\BRT day 2 003.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95800" y="3352800"/>
            <a:ext cx="4064000" cy="3048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5263" y="0"/>
            <a:ext cx="3248769" cy="369332"/>
          </a:xfrm>
          <a:prstGeom prst="rect">
            <a:avLst/>
          </a:prstGeom>
          <a:noFill/>
        </p:spPr>
        <p:txBody>
          <a:bodyPr wrap="square" rtlCol="0">
            <a:spAutoFit/>
          </a:bodyPr>
          <a:lstStyle/>
          <a:p>
            <a:r>
              <a:rPr lang="en-US" dirty="0" smtClean="0">
                <a:solidFill>
                  <a:schemeClr val="tx1">
                    <a:lumMod val="50000"/>
                    <a:lumOff val="50000"/>
                  </a:schemeClr>
                </a:solidFill>
              </a:rPr>
              <a:t>THE CHANGING MARKET</a:t>
            </a:r>
            <a:endParaRPr lang="en-US" dirty="0">
              <a:solidFill>
                <a:schemeClr val="tx1">
                  <a:lumMod val="50000"/>
                  <a:lumOff val="50000"/>
                </a:schemeClr>
              </a:solidFill>
            </a:endParaRPr>
          </a:p>
        </p:txBody>
      </p:sp>
      <p:sp>
        <p:nvSpPr>
          <p:cNvPr id="11" name="Title 1"/>
          <p:cNvSpPr txBox="1">
            <a:spLocks/>
          </p:cNvSpPr>
          <p:nvPr/>
        </p:nvSpPr>
        <p:spPr>
          <a:xfrm>
            <a:off x="0" y="-22"/>
            <a:ext cx="9144000" cy="1110915"/>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bg1"/>
                </a:solidFill>
                <a:effectLst>
                  <a:outerShdw blurRad="50800" dist="38100" dir="2700000" algn="tl" rotWithShape="0">
                    <a:prstClr val="black">
                      <a:alpha val="40000"/>
                    </a:prstClr>
                  </a:outerShdw>
                </a:effectLst>
                <a:uLnTx/>
                <a:uFillTx/>
                <a:latin typeface="Helvetica Neue Light"/>
                <a:ea typeface="+mj-ea"/>
                <a:cs typeface="Helvetica Neue Light"/>
              </a:rPr>
              <a:t>Preferences: Housing choices</a:t>
            </a:r>
            <a:endParaRPr kumimoji="0" lang="en-US" sz="4000" b="0"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Helvetica Neue Light"/>
              <a:ea typeface="+mj-ea"/>
              <a:cs typeface="Helvetica Neue Light"/>
            </a:endParaRPr>
          </a:p>
        </p:txBody>
      </p:sp>
      <p:pic>
        <p:nvPicPr>
          <p:cNvPr id="4" name="Picture 3" descr="IMG_011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48200" y="1066800"/>
            <a:ext cx="3581400" cy="2370236"/>
          </a:xfrm>
          <a:prstGeom prst="rect">
            <a:avLst/>
          </a:prstGeom>
        </p:spPr>
      </p:pic>
      <p:sp>
        <p:nvSpPr>
          <p:cNvPr id="6" name="Slide Number Placeholder 5"/>
          <p:cNvSpPr>
            <a:spLocks noGrp="1"/>
          </p:cNvSpPr>
          <p:nvPr>
            <p:ph type="sldNum" sz="quarter" idx="12"/>
          </p:nvPr>
        </p:nvSpPr>
        <p:spPr/>
        <p:txBody>
          <a:bodyPr/>
          <a:lstStyle/>
          <a:p>
            <a:fld id="{08F23A98-31B5-4E6B-A471-BE7F28C85BF3}" type="slidenum">
              <a:rPr lang="en-US" smtClean="0">
                <a:solidFill>
                  <a:prstClr val="white"/>
                </a:solidFill>
              </a:rPr>
              <a:pPr/>
              <a:t>27</a:t>
            </a:fld>
            <a:endParaRPr lang="en-US" dirty="0">
              <a:solidFill>
                <a:prstClr val="white"/>
              </a:solidFill>
            </a:endParaRPr>
          </a:p>
        </p:txBody>
      </p:sp>
      <p:pic>
        <p:nvPicPr>
          <p:cNvPr id="2" name="Picture 1" descr="Hous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 y="990600"/>
            <a:ext cx="3276600" cy="2457450"/>
          </a:xfrm>
          <a:prstGeom prst="rect">
            <a:avLst/>
          </a:prstGeom>
        </p:spPr>
      </p:pic>
      <p:pic>
        <p:nvPicPr>
          <p:cNvPr id="8" name="Picture 7" descr="House 2.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 y="3657600"/>
            <a:ext cx="3048000" cy="2286000"/>
          </a:xfrm>
          <a:prstGeom prst="rect">
            <a:avLst/>
          </a:prstGeom>
        </p:spPr>
      </p:pic>
      <p:pic>
        <p:nvPicPr>
          <p:cNvPr id="9" name="Picture 8" descr="House 3.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53000" y="3657600"/>
            <a:ext cx="3048000" cy="2286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3933"/>
            <a:ext cx="8229600" cy="1110915"/>
          </a:xfrm>
        </p:spPr>
        <p:txBody>
          <a:bodyPr>
            <a:noAutofit/>
          </a:bodyPr>
          <a:lstStyle/>
          <a:p>
            <a:r>
              <a:rPr lang="en-US" sz="3600" dirty="0" smtClean="0">
                <a:effectLst>
                  <a:outerShdw blurRad="50800" dist="38100" dir="2700000" algn="tl" rotWithShape="0">
                    <a:prstClr val="black">
                      <a:alpha val="40000"/>
                    </a:prstClr>
                  </a:outerShdw>
                </a:effectLst>
              </a:rPr>
              <a:t> “Americans Prefer to Live in Mixed-Use, Walkable Communities” </a:t>
            </a:r>
            <a:endParaRPr lang="en-US" sz="3600" dirty="0">
              <a:effectLst>
                <a:outerShdw blurRad="50800" dist="38100" dir="2700000" algn="tl" rotWithShape="0">
                  <a:prstClr val="black">
                    <a:alpha val="40000"/>
                  </a:prstClr>
                </a:outerShdw>
              </a:effectLst>
            </a:endParaRPr>
          </a:p>
        </p:txBody>
      </p:sp>
      <p:sp>
        <p:nvSpPr>
          <p:cNvPr id="7" name="Content Placeholder 6"/>
          <p:cNvSpPr>
            <a:spLocks noGrp="1"/>
          </p:cNvSpPr>
          <p:nvPr>
            <p:ph idx="1"/>
          </p:nvPr>
        </p:nvSpPr>
        <p:spPr>
          <a:xfrm>
            <a:off x="457200" y="1731940"/>
            <a:ext cx="8229600" cy="4394223"/>
          </a:xfrm>
        </p:spPr>
        <p:txBody>
          <a:bodyPr>
            <a:normAutofit/>
          </a:bodyPr>
          <a:lstStyle/>
          <a:p>
            <a:pPr indent="0">
              <a:spcBef>
                <a:spcPts val="0"/>
              </a:spcBef>
              <a:spcAft>
                <a:spcPts val="2400"/>
              </a:spcAft>
              <a:buNone/>
            </a:pPr>
            <a:r>
              <a:rPr lang="en-US" sz="2500" b="1" dirty="0" smtClean="0">
                <a:solidFill>
                  <a:srgbClr val="FFC000"/>
                </a:solidFill>
              </a:rPr>
              <a:t>-- National Association of Realtors </a:t>
            </a:r>
            <a:br>
              <a:rPr lang="en-US" sz="2500" b="1" dirty="0" smtClean="0">
                <a:solidFill>
                  <a:srgbClr val="FFC000"/>
                </a:solidFill>
              </a:rPr>
            </a:br>
            <a:r>
              <a:rPr lang="en-US" sz="2500" dirty="0" smtClean="0"/>
              <a:t>(October 2013):</a:t>
            </a:r>
          </a:p>
          <a:p>
            <a:pPr>
              <a:lnSpc>
                <a:spcPct val="170000"/>
              </a:lnSpc>
              <a:spcBef>
                <a:spcPts val="0"/>
              </a:spcBef>
              <a:spcAft>
                <a:spcPts val="1200"/>
              </a:spcAft>
            </a:pPr>
            <a:r>
              <a:rPr lang="en-US" sz="2500" dirty="0" smtClean="0"/>
              <a:t>78 percent say neighborhood is more important than the size of the house</a:t>
            </a:r>
          </a:p>
          <a:p>
            <a:pPr>
              <a:lnSpc>
                <a:spcPct val="170000"/>
              </a:lnSpc>
              <a:spcBef>
                <a:spcPts val="0"/>
              </a:spcBef>
              <a:spcAft>
                <a:spcPts val="1200"/>
              </a:spcAft>
            </a:pPr>
            <a:r>
              <a:rPr lang="en-US" sz="2500" dirty="0" smtClean="0"/>
              <a:t>Fifty-seven percent would forego a home with a larger yard if it meant a shorter commute to work</a:t>
            </a:r>
          </a:p>
        </p:txBody>
      </p:sp>
      <p:sp>
        <p:nvSpPr>
          <p:cNvPr id="5" name="TextBox 4"/>
          <p:cNvSpPr txBox="1"/>
          <p:nvPr/>
        </p:nvSpPr>
        <p:spPr>
          <a:xfrm>
            <a:off x="4114800" y="5715000"/>
            <a:ext cx="4886130" cy="523220"/>
          </a:xfrm>
          <a:prstGeom prst="rect">
            <a:avLst/>
          </a:prstGeom>
          <a:noFill/>
        </p:spPr>
        <p:txBody>
          <a:bodyPr wrap="square" rtlCol="0">
            <a:spAutoFit/>
          </a:bodyPr>
          <a:lstStyle/>
          <a:p>
            <a:pPr algn="r"/>
            <a:r>
              <a:rPr lang="en-US" sz="1400" dirty="0" smtClean="0">
                <a:solidFill>
                  <a:schemeClr val="bg1"/>
                </a:solidFill>
                <a:latin typeface="Helvetica Neue Light"/>
                <a:cs typeface="Helvetica Neue Light"/>
              </a:rPr>
              <a:t>Source: Oct. 2013 Consumer survey conducted for the National Association of Realtors</a:t>
            </a:r>
            <a:endParaRPr lang="en-US" sz="1400" dirty="0">
              <a:solidFill>
                <a:schemeClr val="bg1"/>
              </a:solidFill>
              <a:latin typeface="Helvetica Neue Light"/>
              <a:cs typeface="Helvetica Neue Light"/>
            </a:endParaRPr>
          </a:p>
        </p:txBody>
      </p:sp>
      <p:sp>
        <p:nvSpPr>
          <p:cNvPr id="6" name="TextBox 5"/>
          <p:cNvSpPr txBox="1"/>
          <p:nvPr/>
        </p:nvSpPr>
        <p:spPr>
          <a:xfrm>
            <a:off x="195263" y="0"/>
            <a:ext cx="3248769" cy="369332"/>
          </a:xfrm>
          <a:prstGeom prst="rect">
            <a:avLst/>
          </a:prstGeom>
          <a:noFill/>
        </p:spPr>
        <p:txBody>
          <a:bodyPr wrap="square" rtlCol="0">
            <a:spAutoFit/>
          </a:bodyPr>
          <a:lstStyle/>
          <a:p>
            <a:r>
              <a:rPr lang="en-US" dirty="0" smtClean="0">
                <a:solidFill>
                  <a:schemeClr val="tx1">
                    <a:lumMod val="50000"/>
                    <a:lumOff val="50000"/>
                  </a:schemeClr>
                </a:solidFill>
              </a:rPr>
              <a:t>THE CHANGING MARKET</a:t>
            </a:r>
            <a:endParaRPr lang="en-US" dirty="0">
              <a:solidFill>
                <a:schemeClr val="tx1">
                  <a:lumMod val="50000"/>
                  <a:lumOff val="50000"/>
                </a:schemeClr>
              </a:solidFill>
            </a:endParaRPr>
          </a:p>
        </p:txBody>
      </p:sp>
      <p:sp>
        <p:nvSpPr>
          <p:cNvPr id="3" name="Slide Number Placeholder 2"/>
          <p:cNvSpPr>
            <a:spLocks noGrp="1"/>
          </p:cNvSpPr>
          <p:nvPr>
            <p:ph type="sldNum" sz="quarter" idx="12"/>
          </p:nvPr>
        </p:nvSpPr>
        <p:spPr/>
        <p:txBody>
          <a:bodyPr/>
          <a:lstStyle/>
          <a:p>
            <a:fld id="{08F23A98-31B5-4E6B-A471-BE7F28C85BF3}" type="slidenum">
              <a:rPr lang="en-US" smtClean="0">
                <a:solidFill>
                  <a:prstClr val="white"/>
                </a:solidFill>
              </a:rPr>
              <a:pPr/>
              <a:t>28</a:t>
            </a:fld>
            <a:endParaRPr lang="en-US" dirty="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objectives</a:t>
            </a:r>
            <a:endParaRPr lang="en-US" dirty="0"/>
          </a:p>
        </p:txBody>
      </p:sp>
      <p:sp>
        <p:nvSpPr>
          <p:cNvPr id="3" name="Content Placeholder 2"/>
          <p:cNvSpPr>
            <a:spLocks noGrp="1"/>
          </p:cNvSpPr>
          <p:nvPr>
            <p:ph sz="half" idx="1"/>
          </p:nvPr>
        </p:nvSpPr>
        <p:spPr>
          <a:xfrm>
            <a:off x="457200" y="2286000"/>
            <a:ext cx="4038600" cy="3237320"/>
          </a:xfrm>
        </p:spPr>
        <p:txBody>
          <a:bodyPr>
            <a:normAutofit/>
          </a:bodyPr>
          <a:lstStyle/>
          <a:p>
            <a:r>
              <a:rPr lang="en-US" dirty="0" smtClean="0"/>
              <a:t>Planning to win</a:t>
            </a:r>
          </a:p>
          <a:p>
            <a:r>
              <a:rPr lang="en-US" dirty="0" smtClean="0"/>
              <a:t>Leveraging BRT and TOD</a:t>
            </a:r>
            <a:endParaRPr lang="en-US" dirty="0"/>
          </a:p>
          <a:p>
            <a:r>
              <a:rPr lang="en-US" dirty="0" smtClean="0"/>
              <a:t>Tools for your toolbox</a:t>
            </a:r>
          </a:p>
        </p:txBody>
      </p:sp>
      <p:pic>
        <p:nvPicPr>
          <p:cNvPr id="7" name="Content Placeholder 4" descr="Pages from Yellowstone 8-11 Minicozzi.pdf"/>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t="9580" b="-22514"/>
          <a:stretch/>
        </p:blipFill>
        <p:spPr>
          <a:xfrm>
            <a:off x="4648200" y="2114421"/>
            <a:ext cx="4038600" cy="3524379"/>
          </a:xfrm>
        </p:spPr>
      </p:pic>
      <p:sp>
        <p:nvSpPr>
          <p:cNvPr id="5" name="Slide Number Placeholder 4"/>
          <p:cNvSpPr>
            <a:spLocks noGrp="1"/>
          </p:cNvSpPr>
          <p:nvPr>
            <p:ph type="sldNum" sz="quarter" idx="12"/>
          </p:nvPr>
        </p:nvSpPr>
        <p:spPr/>
        <p:txBody>
          <a:bodyPr/>
          <a:lstStyle/>
          <a:p>
            <a:fld id="{B62078CD-B65C-A743-8C45-DBBECF236FFE}" type="slidenum">
              <a:rPr lang="en-US" smtClean="0">
                <a:solidFill>
                  <a:prstClr val="white"/>
                </a:solidFill>
              </a:rPr>
              <a:pPr/>
              <a:t>2</a:t>
            </a:fld>
            <a:endParaRPr lang="en-US" dirty="0">
              <a:solidFill>
                <a:prstClr val="white"/>
              </a:solidFill>
            </a:endParaRPr>
          </a:p>
        </p:txBody>
      </p:sp>
    </p:spTree>
    <p:extLst>
      <p:ext uri="{BB962C8B-B14F-4D97-AF65-F5344CB8AC3E}">
        <p14:creationId xmlns:p14="http://schemas.microsoft.com/office/powerpoint/2010/main" val="30805365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3933"/>
            <a:ext cx="8229600" cy="1110915"/>
          </a:xfrm>
        </p:spPr>
        <p:txBody>
          <a:bodyPr>
            <a:noAutofit/>
          </a:bodyPr>
          <a:lstStyle/>
          <a:p>
            <a:r>
              <a:rPr lang="en-US" sz="3600" dirty="0" smtClean="0">
                <a:effectLst>
                  <a:outerShdw blurRad="50800" dist="38100" dir="2700000" algn="tl" rotWithShape="0">
                    <a:prstClr val="black">
                      <a:alpha val="40000"/>
                    </a:prstClr>
                  </a:outerShdw>
                </a:effectLst>
              </a:rPr>
              <a:t> “Americans Prefer to Live in Mixed-Use, Walkable Communities” </a:t>
            </a:r>
            <a:endParaRPr lang="en-US" sz="3600" dirty="0">
              <a:effectLst>
                <a:outerShdw blurRad="50800" dist="38100" dir="2700000" algn="tl" rotWithShape="0">
                  <a:prstClr val="black">
                    <a:alpha val="40000"/>
                  </a:prstClr>
                </a:outerShdw>
              </a:effectLst>
            </a:endParaRPr>
          </a:p>
        </p:txBody>
      </p:sp>
      <p:sp>
        <p:nvSpPr>
          <p:cNvPr id="7" name="Content Placeholder 6"/>
          <p:cNvSpPr>
            <a:spLocks noGrp="1"/>
          </p:cNvSpPr>
          <p:nvPr>
            <p:ph idx="1"/>
          </p:nvPr>
        </p:nvSpPr>
        <p:spPr>
          <a:xfrm>
            <a:off x="381000" y="1905000"/>
            <a:ext cx="8229600" cy="4394223"/>
          </a:xfrm>
        </p:spPr>
        <p:txBody>
          <a:bodyPr>
            <a:normAutofit/>
          </a:bodyPr>
          <a:lstStyle/>
          <a:p>
            <a:pPr indent="0">
              <a:lnSpc>
                <a:spcPct val="120000"/>
              </a:lnSpc>
              <a:spcBef>
                <a:spcPts val="0"/>
              </a:spcBef>
              <a:spcAft>
                <a:spcPts val="2400"/>
              </a:spcAft>
              <a:buNone/>
            </a:pPr>
            <a:r>
              <a:rPr lang="en-US" dirty="0" smtClean="0"/>
              <a:t>55 percent of respondents willing to forego a home with larger yard if it meant they could live within walking distance of schools, stores and restaurants as opposed to having larger yard and needing to drive to get to schools, stores and restaurants</a:t>
            </a:r>
          </a:p>
        </p:txBody>
      </p:sp>
      <p:sp>
        <p:nvSpPr>
          <p:cNvPr id="5" name="TextBox 4"/>
          <p:cNvSpPr txBox="1"/>
          <p:nvPr/>
        </p:nvSpPr>
        <p:spPr>
          <a:xfrm>
            <a:off x="4038600" y="5867400"/>
            <a:ext cx="4886130" cy="523220"/>
          </a:xfrm>
          <a:prstGeom prst="rect">
            <a:avLst/>
          </a:prstGeom>
          <a:noFill/>
        </p:spPr>
        <p:txBody>
          <a:bodyPr wrap="square" rtlCol="0">
            <a:spAutoFit/>
          </a:bodyPr>
          <a:lstStyle/>
          <a:p>
            <a:pPr algn="r"/>
            <a:r>
              <a:rPr lang="en-US" sz="1400" dirty="0" smtClean="0">
                <a:solidFill>
                  <a:schemeClr val="bg1"/>
                </a:solidFill>
                <a:latin typeface="Helvetica Neue Light"/>
                <a:cs typeface="Helvetica Neue Light"/>
              </a:rPr>
              <a:t>Source: Oct. 2013 Consumer survey conducted for the National Association of Realtors</a:t>
            </a:r>
            <a:endParaRPr lang="en-US" sz="1400" dirty="0">
              <a:solidFill>
                <a:schemeClr val="bg1"/>
              </a:solidFill>
              <a:latin typeface="Helvetica Neue Light"/>
              <a:cs typeface="Helvetica Neue Light"/>
            </a:endParaRPr>
          </a:p>
        </p:txBody>
      </p:sp>
      <p:sp>
        <p:nvSpPr>
          <p:cNvPr id="6" name="TextBox 5"/>
          <p:cNvSpPr txBox="1"/>
          <p:nvPr/>
        </p:nvSpPr>
        <p:spPr>
          <a:xfrm>
            <a:off x="195263" y="0"/>
            <a:ext cx="3248769" cy="369332"/>
          </a:xfrm>
          <a:prstGeom prst="rect">
            <a:avLst/>
          </a:prstGeom>
          <a:noFill/>
        </p:spPr>
        <p:txBody>
          <a:bodyPr wrap="square" rtlCol="0">
            <a:spAutoFit/>
          </a:bodyPr>
          <a:lstStyle/>
          <a:p>
            <a:r>
              <a:rPr lang="en-US" dirty="0" smtClean="0">
                <a:solidFill>
                  <a:schemeClr val="tx1">
                    <a:lumMod val="50000"/>
                    <a:lumOff val="50000"/>
                  </a:schemeClr>
                </a:solidFill>
              </a:rPr>
              <a:t>THE CHANGING MARKET</a:t>
            </a:r>
            <a:endParaRPr lang="en-US" dirty="0">
              <a:solidFill>
                <a:schemeClr val="tx1">
                  <a:lumMod val="50000"/>
                  <a:lumOff val="50000"/>
                </a:schemeClr>
              </a:solidFill>
            </a:endParaRPr>
          </a:p>
        </p:txBody>
      </p:sp>
      <p:sp>
        <p:nvSpPr>
          <p:cNvPr id="3" name="Slide Number Placeholder 2"/>
          <p:cNvSpPr>
            <a:spLocks noGrp="1"/>
          </p:cNvSpPr>
          <p:nvPr>
            <p:ph type="sldNum" sz="quarter" idx="12"/>
          </p:nvPr>
        </p:nvSpPr>
        <p:spPr/>
        <p:txBody>
          <a:bodyPr/>
          <a:lstStyle/>
          <a:p>
            <a:fld id="{08F23A98-31B5-4E6B-A471-BE7F28C85BF3}" type="slidenum">
              <a:rPr lang="en-US" smtClean="0">
                <a:solidFill>
                  <a:prstClr val="white"/>
                </a:solidFill>
              </a:rPr>
              <a:pPr/>
              <a:t>29</a:t>
            </a:fld>
            <a:endParaRPr lang="en-US" dirty="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10915"/>
          </a:xfrm>
        </p:spPr>
        <p:txBody>
          <a:bodyPr>
            <a:normAutofit/>
          </a:bodyPr>
          <a:lstStyle/>
          <a:p>
            <a:r>
              <a:rPr lang="en-US" dirty="0" smtClean="0"/>
              <a:t>Preferences: Housing</a:t>
            </a:r>
            <a:endParaRPr lang="en-US" dirty="0"/>
          </a:p>
        </p:txBody>
      </p:sp>
      <p:sp>
        <p:nvSpPr>
          <p:cNvPr id="7" name="Content Placeholder 6"/>
          <p:cNvSpPr>
            <a:spLocks noGrp="1"/>
          </p:cNvSpPr>
          <p:nvPr>
            <p:ph idx="1"/>
          </p:nvPr>
        </p:nvSpPr>
        <p:spPr>
          <a:xfrm>
            <a:off x="457200" y="1385552"/>
            <a:ext cx="8229600" cy="4740611"/>
          </a:xfrm>
        </p:spPr>
        <p:txBody>
          <a:bodyPr>
            <a:normAutofit/>
          </a:bodyPr>
          <a:lstStyle/>
          <a:p>
            <a:pPr>
              <a:spcAft>
                <a:spcPts val="1200"/>
              </a:spcAft>
              <a:buNone/>
            </a:pPr>
            <a:r>
              <a:rPr lang="en-US" dirty="0" smtClean="0"/>
              <a:t>Millennials especially are trending away from traditional suburbs</a:t>
            </a:r>
          </a:p>
          <a:p>
            <a:pPr lvl="1">
              <a:spcAft>
                <a:spcPts val="600"/>
              </a:spcAft>
            </a:pPr>
            <a:r>
              <a:rPr lang="en-US" dirty="0" smtClean="0"/>
              <a:t>47% would prefer to live in a city or a suburb with a mix of houses, shops, and businesses</a:t>
            </a:r>
          </a:p>
          <a:p>
            <a:pPr lvl="1">
              <a:spcAft>
                <a:spcPts val="600"/>
              </a:spcAft>
            </a:pPr>
            <a:r>
              <a:rPr lang="en-US" dirty="0" smtClean="0"/>
              <a:t>40% would prefer a rural community or a </a:t>
            </a:r>
            <a:r>
              <a:rPr lang="en-US" dirty="0" smtClean="0">
                <a:solidFill>
                  <a:srgbClr val="F79646"/>
                </a:solidFill>
              </a:rPr>
              <a:t>small town</a:t>
            </a:r>
            <a:endParaRPr lang="en-US" dirty="0" smtClean="0"/>
          </a:p>
          <a:p>
            <a:pPr lvl="1">
              <a:spcAft>
                <a:spcPts val="600"/>
              </a:spcAft>
            </a:pPr>
            <a:r>
              <a:rPr lang="en-US" dirty="0" smtClean="0"/>
              <a:t>12% say they would prefer a suburban neighborhood with houses only</a:t>
            </a:r>
          </a:p>
          <a:p>
            <a:endParaRPr lang="en-US" dirty="0" smtClean="0"/>
          </a:p>
          <a:p>
            <a:endParaRPr lang="en-US" dirty="0" smtClean="0"/>
          </a:p>
        </p:txBody>
      </p:sp>
      <p:sp>
        <p:nvSpPr>
          <p:cNvPr id="6" name="TextBox 5"/>
          <p:cNvSpPr txBox="1"/>
          <p:nvPr/>
        </p:nvSpPr>
        <p:spPr>
          <a:xfrm>
            <a:off x="195263" y="0"/>
            <a:ext cx="3248769" cy="369332"/>
          </a:xfrm>
          <a:prstGeom prst="rect">
            <a:avLst/>
          </a:prstGeom>
          <a:noFill/>
        </p:spPr>
        <p:txBody>
          <a:bodyPr wrap="square" rtlCol="0">
            <a:spAutoFit/>
          </a:bodyPr>
          <a:lstStyle/>
          <a:p>
            <a:r>
              <a:rPr lang="en-US" dirty="0" smtClean="0">
                <a:solidFill>
                  <a:schemeClr val="tx1">
                    <a:lumMod val="50000"/>
                    <a:lumOff val="50000"/>
                  </a:schemeClr>
                </a:solidFill>
              </a:rPr>
              <a:t>THE CHANGING MARKET</a:t>
            </a:r>
            <a:endParaRPr lang="en-US" dirty="0">
              <a:solidFill>
                <a:schemeClr val="tx1">
                  <a:lumMod val="50000"/>
                  <a:lumOff val="50000"/>
                </a:schemeClr>
              </a:solidFill>
            </a:endParaRPr>
          </a:p>
        </p:txBody>
      </p:sp>
      <p:sp>
        <p:nvSpPr>
          <p:cNvPr id="3" name="Slide Number Placeholder 2"/>
          <p:cNvSpPr>
            <a:spLocks noGrp="1"/>
          </p:cNvSpPr>
          <p:nvPr>
            <p:ph type="sldNum" sz="quarter" idx="12"/>
          </p:nvPr>
        </p:nvSpPr>
        <p:spPr/>
        <p:txBody>
          <a:bodyPr/>
          <a:lstStyle/>
          <a:p>
            <a:fld id="{08F23A98-31B5-4E6B-A471-BE7F28C85BF3}" type="slidenum">
              <a:rPr lang="en-US" smtClean="0">
                <a:solidFill>
                  <a:prstClr val="white"/>
                </a:solidFill>
              </a:rPr>
              <a:pPr/>
              <a:t>30</a:t>
            </a:fld>
            <a:endParaRPr lang="en-US" dirty="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10915"/>
          </a:xfrm>
        </p:spPr>
        <p:txBody>
          <a:bodyPr>
            <a:normAutofit/>
          </a:bodyPr>
          <a:lstStyle/>
          <a:p>
            <a:r>
              <a:rPr lang="en-US" dirty="0" smtClean="0"/>
              <a:t>Preferences: Housing</a:t>
            </a:r>
            <a:endParaRPr lang="en-US" dirty="0"/>
          </a:p>
        </p:txBody>
      </p:sp>
      <p:sp>
        <p:nvSpPr>
          <p:cNvPr id="7" name="Content Placeholder 6"/>
          <p:cNvSpPr>
            <a:spLocks noGrp="1"/>
          </p:cNvSpPr>
          <p:nvPr>
            <p:ph idx="1"/>
          </p:nvPr>
        </p:nvSpPr>
        <p:spPr>
          <a:xfrm>
            <a:off x="457200" y="1385552"/>
            <a:ext cx="8229600" cy="4740611"/>
          </a:xfrm>
        </p:spPr>
        <p:txBody>
          <a:bodyPr>
            <a:normAutofit/>
          </a:bodyPr>
          <a:lstStyle/>
          <a:p>
            <a:pPr>
              <a:spcBef>
                <a:spcPts val="2400"/>
              </a:spcBef>
              <a:spcAft>
                <a:spcPts val="1200"/>
              </a:spcAft>
              <a:buNone/>
            </a:pPr>
            <a:r>
              <a:rPr lang="en-US" dirty="0" smtClean="0"/>
              <a:t>Boomers are </a:t>
            </a:r>
            <a:r>
              <a:rPr lang="en-US" dirty="0" smtClean="0">
                <a:solidFill>
                  <a:srgbClr val="F79646"/>
                </a:solidFill>
              </a:rPr>
              <a:t>downsizing</a:t>
            </a:r>
          </a:p>
          <a:p>
            <a:pPr lvl="1">
              <a:spcAft>
                <a:spcPts val="1200"/>
              </a:spcAft>
            </a:pPr>
            <a:r>
              <a:rPr lang="en-US" dirty="0" smtClean="0"/>
              <a:t>Increasing numbers, smaller households</a:t>
            </a:r>
          </a:p>
          <a:p>
            <a:pPr lvl="1">
              <a:spcAft>
                <a:spcPts val="1200"/>
              </a:spcAft>
            </a:pPr>
            <a:r>
              <a:rPr lang="en-US" dirty="0" smtClean="0"/>
              <a:t>The number of senior households will grow twice as fast as all others over the next couple decades </a:t>
            </a:r>
            <a:r>
              <a:rPr lang="en-US" sz="1400" dirty="0" smtClean="0"/>
              <a:t>(A.C. Nelson)</a:t>
            </a:r>
          </a:p>
          <a:p>
            <a:pPr lvl="1"/>
            <a:endParaRPr lang="en-US" dirty="0" smtClean="0"/>
          </a:p>
          <a:p>
            <a:endParaRPr lang="en-US" dirty="0" smtClean="0"/>
          </a:p>
          <a:p>
            <a:endParaRPr lang="en-US" dirty="0" smtClean="0"/>
          </a:p>
        </p:txBody>
      </p:sp>
      <p:sp>
        <p:nvSpPr>
          <p:cNvPr id="6" name="TextBox 5"/>
          <p:cNvSpPr txBox="1"/>
          <p:nvPr/>
        </p:nvSpPr>
        <p:spPr>
          <a:xfrm>
            <a:off x="195263" y="0"/>
            <a:ext cx="3248769" cy="369332"/>
          </a:xfrm>
          <a:prstGeom prst="rect">
            <a:avLst/>
          </a:prstGeom>
          <a:noFill/>
        </p:spPr>
        <p:txBody>
          <a:bodyPr wrap="square" rtlCol="0">
            <a:spAutoFit/>
          </a:bodyPr>
          <a:lstStyle/>
          <a:p>
            <a:r>
              <a:rPr lang="en-US" dirty="0" smtClean="0">
                <a:solidFill>
                  <a:schemeClr val="tx1">
                    <a:lumMod val="50000"/>
                    <a:lumOff val="50000"/>
                  </a:schemeClr>
                </a:solidFill>
              </a:rPr>
              <a:t>THE CHANGING MARKET</a:t>
            </a:r>
            <a:endParaRPr lang="en-US" dirty="0">
              <a:solidFill>
                <a:schemeClr val="tx1">
                  <a:lumMod val="50000"/>
                  <a:lumOff val="50000"/>
                </a:schemeClr>
              </a:solidFill>
            </a:endParaRPr>
          </a:p>
        </p:txBody>
      </p:sp>
      <p:sp>
        <p:nvSpPr>
          <p:cNvPr id="3" name="Slide Number Placeholder 2"/>
          <p:cNvSpPr>
            <a:spLocks noGrp="1"/>
          </p:cNvSpPr>
          <p:nvPr>
            <p:ph type="sldNum" sz="quarter" idx="12"/>
          </p:nvPr>
        </p:nvSpPr>
        <p:spPr/>
        <p:txBody>
          <a:bodyPr/>
          <a:lstStyle/>
          <a:p>
            <a:fld id="{08F23A98-31B5-4E6B-A471-BE7F28C85BF3}" type="slidenum">
              <a:rPr lang="en-US" smtClean="0">
                <a:solidFill>
                  <a:prstClr val="white"/>
                </a:solidFill>
              </a:rPr>
              <a:pPr/>
              <a:t>31</a:t>
            </a:fld>
            <a:endParaRPr lang="en-US" dirty="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sers\CZ\Documents\Pictures\West Chester PA -- Sept 07\DSCF002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981200"/>
            <a:ext cx="3975481" cy="2981611"/>
          </a:xfrm>
          <a:prstGeom prst="rect">
            <a:avLst/>
          </a:prstGeom>
          <a:noFill/>
        </p:spPr>
      </p:pic>
      <p:sp>
        <p:nvSpPr>
          <p:cNvPr id="7" name="TextBox 6"/>
          <p:cNvSpPr txBox="1"/>
          <p:nvPr/>
        </p:nvSpPr>
        <p:spPr>
          <a:xfrm>
            <a:off x="228600" y="5029200"/>
            <a:ext cx="8686800" cy="584775"/>
          </a:xfrm>
          <a:prstGeom prst="rect">
            <a:avLst/>
          </a:prstGeom>
          <a:noFill/>
        </p:spPr>
        <p:txBody>
          <a:bodyPr wrap="square" rtlCol="0">
            <a:spAutoFit/>
          </a:bodyPr>
          <a:lstStyle/>
          <a:p>
            <a:pPr algn="ctr"/>
            <a:r>
              <a:rPr lang="en-US" sz="3200" dirty="0" smtClean="0">
                <a:solidFill>
                  <a:srgbClr val="FFFF00"/>
                </a:solidFill>
                <a:effectLst>
                  <a:outerShdw blurRad="50800" dist="38100" algn="l" rotWithShape="0">
                    <a:prstClr val="black">
                      <a:alpha val="40000"/>
                    </a:prstClr>
                  </a:outerShdw>
                </a:effectLst>
              </a:rPr>
              <a:t>The Other </a:t>
            </a:r>
            <a:r>
              <a:rPr lang="en-US" sz="3200" dirty="0">
                <a:solidFill>
                  <a:srgbClr val="FFFF00"/>
                </a:solidFill>
                <a:effectLst>
                  <a:outerShdw blurRad="50800" dist="38100" algn="l" rotWithShape="0">
                    <a:prstClr val="black">
                      <a:alpha val="40000"/>
                    </a:prstClr>
                  </a:outerShdw>
                </a:effectLst>
              </a:rPr>
              <a:t>Walkable Urban </a:t>
            </a:r>
            <a:r>
              <a:rPr lang="en-US" sz="3200" dirty="0" smtClean="0">
                <a:solidFill>
                  <a:srgbClr val="FFFF00"/>
                </a:solidFill>
                <a:effectLst>
                  <a:outerShdw blurRad="50800" dist="38100" algn="l" rotWithShape="0">
                    <a:prstClr val="black">
                      <a:alpha val="40000"/>
                    </a:prstClr>
                  </a:outerShdw>
                </a:effectLst>
              </a:rPr>
              <a:t>Trend</a:t>
            </a:r>
            <a:endParaRPr lang="en-US" sz="3200" dirty="0">
              <a:solidFill>
                <a:srgbClr val="FFFF00"/>
              </a:solidFill>
              <a:effectLst>
                <a:outerShdw blurRad="50800" dist="38100" algn="l" rotWithShape="0">
                  <a:prstClr val="black">
                    <a:alpha val="40000"/>
                  </a:prstClr>
                </a:outerShdw>
              </a:effectLst>
            </a:endParaRPr>
          </a:p>
        </p:txBody>
      </p:sp>
      <p:sp>
        <p:nvSpPr>
          <p:cNvPr id="8" name="TextBox 7"/>
          <p:cNvSpPr txBox="1"/>
          <p:nvPr/>
        </p:nvSpPr>
        <p:spPr>
          <a:xfrm>
            <a:off x="0" y="457200"/>
            <a:ext cx="9144000" cy="1200329"/>
          </a:xfrm>
          <a:prstGeom prst="rect">
            <a:avLst/>
          </a:prstGeom>
          <a:noFill/>
        </p:spPr>
        <p:txBody>
          <a:bodyPr wrap="square" rtlCol="0">
            <a:spAutoFit/>
          </a:bodyPr>
          <a:lstStyle/>
          <a:p>
            <a:pPr algn="ctr"/>
            <a:r>
              <a:rPr lang="en-US" sz="3600" dirty="0" smtClean="0">
                <a:solidFill>
                  <a:schemeClr val="bg1"/>
                </a:solidFill>
              </a:rPr>
              <a:t>It’s not just big metropolitan areas, but small towns too</a:t>
            </a:r>
            <a:endParaRPr lang="en-US" sz="3600" dirty="0">
              <a:solidFill>
                <a:schemeClr val="bg1"/>
              </a:solidFill>
            </a:endParaRPr>
          </a:p>
        </p:txBody>
      </p:sp>
      <p:sp>
        <p:nvSpPr>
          <p:cNvPr id="11" name="Rectangle 10"/>
          <p:cNvSpPr/>
          <p:nvPr/>
        </p:nvSpPr>
        <p:spPr>
          <a:xfrm>
            <a:off x="4495800" y="2133600"/>
            <a:ext cx="4572000" cy="2539157"/>
          </a:xfrm>
          <a:prstGeom prst="rect">
            <a:avLst/>
          </a:prstGeom>
          <a:solidFill>
            <a:schemeClr val="tx2"/>
          </a:solidFill>
          <a:ln w="9525">
            <a:solidFill>
              <a:schemeClr val="tx1"/>
            </a:solidFill>
          </a:ln>
        </p:spPr>
        <p:txBody>
          <a:bodyPr lIns="274320" tIns="182880" rIns="182880">
            <a:spAutoFit/>
          </a:bodyPr>
          <a:lstStyle/>
          <a:p>
            <a:r>
              <a:rPr lang="en-US" dirty="0" smtClean="0">
                <a:solidFill>
                  <a:srgbClr val="FFFF00"/>
                </a:solidFill>
              </a:rPr>
              <a:t>“The </a:t>
            </a:r>
            <a:r>
              <a:rPr lang="en-US" dirty="0">
                <a:solidFill>
                  <a:srgbClr val="FFFF00"/>
                </a:solidFill>
              </a:rPr>
              <a:t>same demographic and market trends that are driving a return to big cities can also boost the prospects of smaller cities and towns surrounded by suburbs and countryside</a:t>
            </a:r>
            <a:r>
              <a:rPr lang="en-US" dirty="0" smtClean="0">
                <a:solidFill>
                  <a:srgbClr val="FFFF00"/>
                </a:solidFill>
              </a:rPr>
              <a:t>.”  </a:t>
            </a:r>
          </a:p>
          <a:p>
            <a:endParaRPr lang="en-US" sz="1400" dirty="0" smtClean="0">
              <a:solidFill>
                <a:schemeClr val="bg1"/>
              </a:solidFill>
            </a:endParaRPr>
          </a:p>
          <a:p>
            <a:pPr algn="r"/>
            <a:r>
              <a:rPr lang="en-US" sz="1400" dirty="0" smtClean="0">
                <a:solidFill>
                  <a:schemeClr val="bg1"/>
                </a:solidFill>
              </a:rPr>
              <a:t>-- Robert </a:t>
            </a:r>
            <a:r>
              <a:rPr lang="en-US" sz="1400" dirty="0" err="1" smtClean="0">
                <a:solidFill>
                  <a:schemeClr val="bg1"/>
                </a:solidFill>
              </a:rPr>
              <a:t>Steuteville</a:t>
            </a:r>
            <a:r>
              <a:rPr lang="en-US" sz="1400" dirty="0" smtClean="0">
                <a:solidFill>
                  <a:schemeClr val="bg1"/>
                </a:solidFill>
              </a:rPr>
              <a:t>, </a:t>
            </a:r>
            <a:r>
              <a:rPr lang="en-US" sz="1400" i="1" dirty="0" smtClean="0">
                <a:solidFill>
                  <a:schemeClr val="bg1"/>
                </a:solidFill>
              </a:rPr>
              <a:t>Small </a:t>
            </a:r>
            <a:r>
              <a:rPr lang="en-US" sz="1400" i="1" dirty="0">
                <a:solidFill>
                  <a:schemeClr val="bg1"/>
                </a:solidFill>
              </a:rPr>
              <a:t>cities and towns are urban places, </a:t>
            </a:r>
            <a:r>
              <a:rPr lang="en-US" sz="1400" i="1" dirty="0" smtClean="0">
                <a:solidFill>
                  <a:schemeClr val="bg1"/>
                </a:solidFill>
              </a:rPr>
              <a:t>too</a:t>
            </a:r>
            <a:r>
              <a:rPr lang="en-US" sz="1400" dirty="0" smtClean="0">
                <a:solidFill>
                  <a:schemeClr val="bg1"/>
                </a:solidFill>
              </a:rPr>
              <a:t> - </a:t>
            </a:r>
            <a:r>
              <a:rPr lang="en-US" sz="1400" b="1" dirty="0" smtClean="0">
                <a:solidFill>
                  <a:schemeClr val="bg1"/>
                </a:solidFill>
              </a:rPr>
              <a:t>Better</a:t>
            </a:r>
            <a:r>
              <a:rPr lang="en-US" sz="1400" b="1" dirty="0">
                <a:solidFill>
                  <a:schemeClr val="bg1"/>
                </a:solidFill>
              </a:rPr>
              <a:t>! Cities &amp; Towns</a:t>
            </a:r>
          </a:p>
          <a:p>
            <a:endParaRPr lang="en-US" dirty="0">
              <a:solidFill>
                <a:schemeClr val="bg1"/>
              </a:solidFill>
            </a:endParaRPr>
          </a:p>
        </p:txBody>
      </p:sp>
      <p:sp>
        <p:nvSpPr>
          <p:cNvPr id="3" name="Slide Number Placeholder 2"/>
          <p:cNvSpPr>
            <a:spLocks noGrp="1"/>
          </p:cNvSpPr>
          <p:nvPr>
            <p:ph type="sldNum" sz="quarter" idx="12"/>
          </p:nvPr>
        </p:nvSpPr>
        <p:spPr/>
        <p:txBody>
          <a:bodyPr/>
          <a:lstStyle/>
          <a:p>
            <a:fld id="{B62078CD-B65C-A743-8C45-DBBECF236FFE}" type="slidenum">
              <a:rPr lang="en-US" smtClean="0">
                <a:solidFill>
                  <a:prstClr val="white"/>
                </a:solidFill>
              </a:rPr>
              <a:pPr/>
              <a:t>32</a:t>
            </a:fld>
            <a:endParaRPr lang="en-US">
              <a:solidFill>
                <a:prstClr val="white"/>
              </a:solidFill>
            </a:endParaRPr>
          </a:p>
        </p:txBody>
      </p:sp>
    </p:spTree>
    <p:extLst>
      <p:ext uri="{BB962C8B-B14F-4D97-AF65-F5344CB8AC3E}">
        <p14:creationId xmlns:p14="http://schemas.microsoft.com/office/powerpoint/2010/main" val="108655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3400" y="1600200"/>
            <a:ext cx="7927041" cy="4114800"/>
          </a:xfrm>
          <a:prstGeom prst="rect">
            <a:avLst/>
          </a:prstGeom>
        </p:spPr>
      </p:pic>
      <p:sp>
        <p:nvSpPr>
          <p:cNvPr id="4" name="Rectangle 3"/>
          <p:cNvSpPr/>
          <p:nvPr/>
        </p:nvSpPr>
        <p:spPr>
          <a:xfrm>
            <a:off x="533400" y="381000"/>
            <a:ext cx="7391400" cy="830997"/>
          </a:xfrm>
          <a:prstGeom prst="rect">
            <a:avLst/>
          </a:prstGeom>
        </p:spPr>
        <p:txBody>
          <a:bodyPr wrap="square">
            <a:spAutoFit/>
          </a:bodyPr>
          <a:lstStyle/>
          <a:p>
            <a:r>
              <a:rPr lang="en-US" sz="2400" dirty="0" smtClean="0">
                <a:solidFill>
                  <a:schemeClr val="bg1"/>
                </a:solidFill>
                <a:latin typeface="Georgia" panose="02040502050405020303" pitchFamily="18" charset="0"/>
              </a:rPr>
              <a:t>“About </a:t>
            </a:r>
            <a:r>
              <a:rPr lang="en-US" sz="2400" dirty="0">
                <a:solidFill>
                  <a:schemeClr val="bg1"/>
                </a:solidFill>
                <a:latin typeface="Georgia" panose="02040502050405020303" pitchFamily="18" charset="0"/>
              </a:rPr>
              <a:t>10 percent of Americans would like to live in </a:t>
            </a:r>
            <a:r>
              <a:rPr lang="en-US" sz="2400" dirty="0" smtClean="0">
                <a:solidFill>
                  <a:schemeClr val="bg1"/>
                </a:solidFill>
                <a:latin typeface="Georgia" panose="02040502050405020303" pitchFamily="18" charset="0"/>
              </a:rPr>
              <a:t>mixed-use </a:t>
            </a:r>
            <a:r>
              <a:rPr lang="en-US" sz="2400" dirty="0">
                <a:solidFill>
                  <a:schemeClr val="bg1"/>
                </a:solidFill>
                <a:latin typeface="Georgia" panose="02040502050405020303" pitchFamily="18" charset="0"/>
              </a:rPr>
              <a:t>small towns, but don't</a:t>
            </a:r>
            <a:r>
              <a:rPr lang="en-US" sz="2400" dirty="0" smtClean="0">
                <a:solidFill>
                  <a:schemeClr val="bg1"/>
                </a:solidFill>
                <a:latin typeface="Georgia" panose="02040502050405020303" pitchFamily="18" charset="0"/>
              </a:rPr>
              <a:t>.” </a:t>
            </a:r>
            <a:r>
              <a:rPr lang="en-US" sz="1600" dirty="0">
                <a:solidFill>
                  <a:schemeClr val="bg1"/>
                </a:solidFill>
              </a:rPr>
              <a:t>-- Robert </a:t>
            </a:r>
            <a:r>
              <a:rPr lang="en-US" sz="1600" dirty="0" err="1" smtClean="0">
                <a:solidFill>
                  <a:schemeClr val="bg1"/>
                </a:solidFill>
              </a:rPr>
              <a:t>Steuteville</a:t>
            </a:r>
            <a:endParaRPr lang="en-US" sz="1600" dirty="0">
              <a:solidFill>
                <a:schemeClr val="bg1"/>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48400" y="3581400"/>
            <a:ext cx="2133600" cy="2005013"/>
          </a:xfrm>
          <a:prstGeom prst="rect">
            <a:avLst/>
          </a:prstGeom>
          <a:ln w="9525">
            <a:solidFill>
              <a:schemeClr val="tx2"/>
            </a:solidFill>
            <a:prstDash val="sysDash"/>
          </a:ln>
        </p:spPr>
      </p:pic>
      <p:sp>
        <p:nvSpPr>
          <p:cNvPr id="6" name="Right Arrow 5"/>
          <p:cNvSpPr/>
          <p:nvPr/>
        </p:nvSpPr>
        <p:spPr>
          <a:xfrm>
            <a:off x="152400" y="3581400"/>
            <a:ext cx="1066800" cy="381000"/>
          </a:xfrm>
          <a:prstGeom prst="rightArrow">
            <a:avLst/>
          </a:prstGeom>
          <a:gradFill flip="none" rotWithShape="1">
            <a:gsLst>
              <a:gs pos="0">
                <a:srgbClr val="C00000"/>
              </a:gs>
              <a:gs pos="100000">
                <a:schemeClr val="accent1">
                  <a:tint val="50000"/>
                  <a:shade val="100000"/>
                  <a:satMod val="350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B62078CD-B65C-A743-8C45-DBBECF236FFE}" type="slidenum">
              <a:rPr lang="en-US" smtClean="0">
                <a:solidFill>
                  <a:prstClr val="white"/>
                </a:solidFill>
              </a:rPr>
              <a:pPr/>
              <a:t>33</a:t>
            </a:fld>
            <a:endParaRPr lang="en-US">
              <a:solidFill>
                <a:prstClr val="white"/>
              </a:solidFill>
            </a:endParaRPr>
          </a:p>
        </p:txBody>
      </p:sp>
    </p:spTree>
    <p:extLst>
      <p:ext uri="{BB962C8B-B14F-4D97-AF65-F5344CB8AC3E}">
        <p14:creationId xmlns:p14="http://schemas.microsoft.com/office/powerpoint/2010/main" val="25490467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20000"/>
          </a:bodyPr>
          <a:lstStyle/>
          <a:p>
            <a:pPr defTabSz="457200">
              <a:spcBef>
                <a:spcPct val="0"/>
              </a:spcBef>
              <a:defRPr/>
            </a:pPr>
            <a:r>
              <a:rPr lang="en-US" sz="4400" dirty="0">
                <a:solidFill>
                  <a:srgbClr val="FFFF00"/>
                </a:solidFill>
                <a:effectLst>
                  <a:outerShdw blurRad="38100" dist="38100" dir="2700000" algn="tl">
                    <a:srgbClr val="000000">
                      <a:alpha val="43137"/>
                    </a:srgbClr>
                  </a:outerShdw>
                </a:effectLst>
                <a:latin typeface="Helvetica Neue Light"/>
                <a:cs typeface="Helvetica Neue Light"/>
              </a:rPr>
              <a:t>There is a price/value premium </a:t>
            </a:r>
          </a:p>
          <a:p>
            <a:pPr defTabSz="457200">
              <a:spcBef>
                <a:spcPct val="0"/>
              </a:spcBef>
              <a:defRPr/>
            </a:pPr>
            <a:r>
              <a:rPr lang="en-US" sz="4400" dirty="0">
                <a:solidFill>
                  <a:srgbClr val="FFFF00"/>
                </a:solidFill>
                <a:effectLst>
                  <a:outerShdw blurRad="38100" dist="38100" dir="2700000" algn="tl">
                    <a:srgbClr val="000000">
                      <a:alpha val="43137"/>
                    </a:srgbClr>
                  </a:outerShdw>
                </a:effectLst>
                <a:latin typeface="Helvetica Neue Light"/>
                <a:cs typeface="Helvetica Neue Light"/>
              </a:rPr>
              <a:t>for walkable places</a:t>
            </a:r>
          </a:p>
        </p:txBody>
      </p:sp>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34</a:t>
            </a:fld>
            <a:endParaRPr lang="en-US" dirty="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20000"/>
          </a:bodyPr>
          <a:lstStyle/>
          <a:p>
            <a:pPr defTabSz="457200">
              <a:spcBef>
                <a:spcPct val="0"/>
              </a:spcBef>
              <a:defRPr/>
            </a:pPr>
            <a:r>
              <a:rPr lang="en-US" sz="4400" dirty="0">
                <a:solidFill>
                  <a:prstClr val="white"/>
                </a:solidFill>
                <a:latin typeface="Helvetica Neue Light"/>
                <a:cs typeface="Helvetica Neue Light"/>
              </a:rPr>
              <a:t>There is a price/value premium </a:t>
            </a:r>
          </a:p>
          <a:p>
            <a:pPr defTabSz="457200">
              <a:spcBef>
                <a:spcPct val="0"/>
              </a:spcBef>
              <a:defRPr/>
            </a:pPr>
            <a:r>
              <a:rPr lang="en-US" sz="4400" dirty="0">
                <a:solidFill>
                  <a:prstClr val="white"/>
                </a:solidFill>
                <a:latin typeface="Helvetica Neue Light"/>
                <a:cs typeface="Helvetica Neue Light"/>
              </a:rPr>
              <a:t>for walkable places</a:t>
            </a:r>
          </a:p>
        </p:txBody>
      </p:sp>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35</a:t>
            </a:fld>
            <a:endParaRPr lang="en-US" dirty="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CZ\Documents\Pictures\Mizner Park -- Dec 02\DSCF007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12860" y="2133600"/>
            <a:ext cx="4640539" cy="3480405"/>
          </a:xfrm>
          <a:prstGeom prst="rect">
            <a:avLst/>
          </a:prstGeom>
          <a:noFill/>
        </p:spPr>
      </p:pic>
      <p:sp>
        <p:nvSpPr>
          <p:cNvPr id="10" name="Content Placeholder 9"/>
          <p:cNvSpPr>
            <a:spLocks noGrp="1"/>
          </p:cNvSpPr>
          <p:nvPr>
            <p:ph idx="1"/>
          </p:nvPr>
        </p:nvSpPr>
        <p:spPr>
          <a:xfrm>
            <a:off x="457200" y="1558212"/>
            <a:ext cx="6064898" cy="705437"/>
          </a:xfrm>
          <a:noFill/>
        </p:spPr>
        <p:txBody>
          <a:bodyPr/>
          <a:lstStyle/>
          <a:p>
            <a:pPr marL="0" indent="0">
              <a:buNone/>
            </a:pPr>
            <a:r>
              <a:rPr lang="en-US" sz="2800" dirty="0" smtClean="0">
                <a:latin typeface="Helvetica Neue Light"/>
                <a:cs typeface="Helvetica Neue Light"/>
              </a:rPr>
              <a:t>Applies to residential real estate -</a:t>
            </a:r>
          </a:p>
        </p:txBody>
      </p:sp>
      <p:sp>
        <p:nvSpPr>
          <p:cNvPr id="7" name="TextBox 6"/>
          <p:cNvSpPr txBox="1"/>
          <p:nvPr/>
        </p:nvSpPr>
        <p:spPr>
          <a:xfrm>
            <a:off x="3505200" y="5584950"/>
            <a:ext cx="4648200" cy="830997"/>
          </a:xfrm>
          <a:prstGeom prst="rect">
            <a:avLst/>
          </a:prstGeom>
          <a:solidFill>
            <a:schemeClr val="bg1">
              <a:alpha val="80000"/>
            </a:schemeClr>
          </a:solidFill>
        </p:spPr>
        <p:txBody>
          <a:bodyPr wrap="square" rtlCol="0">
            <a:spAutoFit/>
          </a:bodyPr>
          <a:lstStyle/>
          <a:p>
            <a:pPr algn="r">
              <a:buFontTx/>
              <a:buChar char="•"/>
            </a:pPr>
            <a:r>
              <a:rPr lang="en-US" sz="1200" i="1" dirty="0" smtClean="0"/>
              <a:t>Sources: “Walking the Walk” by Joseph </a:t>
            </a:r>
            <a:r>
              <a:rPr lang="en-US" sz="1200" i="1" dirty="0" err="1" smtClean="0"/>
              <a:t>Cortwright</a:t>
            </a:r>
            <a:r>
              <a:rPr lang="en-US" sz="1200" i="1" dirty="0" smtClean="0"/>
              <a:t>, CEOs for Cities and </a:t>
            </a:r>
          </a:p>
          <a:p>
            <a:pPr algn="r"/>
            <a:r>
              <a:rPr lang="en-US" sz="1200" i="1" dirty="0" smtClean="0"/>
              <a:t>“The Walkability Premium in Commercial Real Estate Investments” </a:t>
            </a:r>
            <a:br>
              <a:rPr lang="en-US" sz="1200" i="1" dirty="0" smtClean="0"/>
            </a:br>
            <a:r>
              <a:rPr lang="en-US" sz="1200" i="1" dirty="0" smtClean="0"/>
              <a:t>by Gary </a:t>
            </a:r>
            <a:r>
              <a:rPr lang="en-US" sz="1200" i="1" dirty="0" err="1" smtClean="0"/>
              <a:t>Pivo</a:t>
            </a:r>
            <a:r>
              <a:rPr lang="en-US" sz="1200" i="1" dirty="0" smtClean="0"/>
              <a:t> and Jeffrey Fisher</a:t>
            </a:r>
          </a:p>
          <a:p>
            <a:pPr algn="r">
              <a:buFontTx/>
              <a:buChar char="•"/>
            </a:pPr>
            <a:endParaRPr lang="en-US" sz="1200" i="1" dirty="0"/>
          </a:p>
        </p:txBody>
      </p:sp>
      <p:sp>
        <p:nvSpPr>
          <p:cNvPr id="6" name="Rectangle 5"/>
          <p:cNvSpPr/>
          <p:nvPr/>
        </p:nvSpPr>
        <p:spPr>
          <a:xfrm>
            <a:off x="457200" y="2263650"/>
            <a:ext cx="2750860" cy="3108543"/>
          </a:xfrm>
          <a:prstGeom prst="rect">
            <a:avLst/>
          </a:prstGeom>
        </p:spPr>
        <p:txBody>
          <a:bodyPr wrap="square">
            <a:spAutoFit/>
          </a:bodyPr>
          <a:lstStyle/>
          <a:p>
            <a:pPr marL="0" lvl="1" indent="0">
              <a:buNone/>
            </a:pPr>
            <a:r>
              <a:rPr lang="en-US" sz="2800" dirty="0" smtClean="0">
                <a:solidFill>
                  <a:schemeClr val="bg1"/>
                </a:solidFill>
                <a:latin typeface="Helvetica Neue Light"/>
                <a:cs typeface="Helvetica Neue Light"/>
              </a:rPr>
              <a:t>Above-average walkability:</a:t>
            </a:r>
          </a:p>
          <a:p>
            <a:pPr marL="0" lvl="1" indent="0">
              <a:buNone/>
            </a:pPr>
            <a:r>
              <a:rPr lang="en-US" sz="2800" dirty="0" smtClean="0">
                <a:solidFill>
                  <a:schemeClr val="bg1"/>
                </a:solidFill>
                <a:latin typeface="Helvetica Neue Light"/>
                <a:cs typeface="Helvetica Neue Light"/>
              </a:rPr>
              <a:t> </a:t>
            </a:r>
          </a:p>
          <a:p>
            <a:pPr marL="0" lvl="1" indent="0">
              <a:buNone/>
            </a:pPr>
            <a:r>
              <a:rPr lang="en-US" sz="2800" dirty="0" smtClean="0">
                <a:solidFill>
                  <a:schemeClr val="bg1"/>
                </a:solidFill>
                <a:latin typeface="Helvetica Neue Light"/>
                <a:cs typeface="Helvetica Neue Light"/>
                <a:sym typeface="Wingdings" pitchFamily="2" charset="2"/>
              </a:rPr>
              <a:t> $4,000 to $34,000 more in home sales price</a:t>
            </a:r>
            <a:endParaRPr lang="en-US" sz="2800" dirty="0">
              <a:solidFill>
                <a:schemeClr val="bg1"/>
              </a:solidFill>
              <a:latin typeface="Helvetica Neue Light"/>
              <a:cs typeface="Helvetica Neue Light"/>
            </a:endParaRPr>
          </a:p>
        </p:txBody>
      </p:sp>
      <p:sp>
        <p:nvSpPr>
          <p:cNvPr id="9" name="Title 1"/>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20000"/>
          </a:bodyPr>
          <a:lstStyle/>
          <a:p>
            <a:pPr defTabSz="457200">
              <a:spcBef>
                <a:spcPct val="0"/>
              </a:spcBef>
              <a:defRPr/>
            </a:pPr>
            <a:r>
              <a:rPr lang="en-US" sz="4400" dirty="0">
                <a:solidFill>
                  <a:prstClr val="white"/>
                </a:solidFill>
                <a:latin typeface="Helvetica Neue Light"/>
                <a:cs typeface="Helvetica Neue Light"/>
              </a:rPr>
              <a:t>There is a price/value premium </a:t>
            </a:r>
          </a:p>
          <a:p>
            <a:pPr defTabSz="457200">
              <a:spcBef>
                <a:spcPct val="0"/>
              </a:spcBef>
              <a:defRPr/>
            </a:pPr>
            <a:r>
              <a:rPr lang="en-US" sz="4400" dirty="0">
                <a:solidFill>
                  <a:prstClr val="white"/>
                </a:solidFill>
                <a:latin typeface="Helvetica Neue Light"/>
                <a:cs typeface="Helvetica Neue Light"/>
              </a:rPr>
              <a:t>for walkable places (residential)</a:t>
            </a:r>
          </a:p>
        </p:txBody>
      </p:sp>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36</a:t>
            </a:fld>
            <a:endParaRPr lang="en-US" dirty="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_lots_of_people_n_do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429000" y="2133600"/>
            <a:ext cx="5097740" cy="3557799"/>
          </a:xfrm>
          <a:prstGeom prst="rect">
            <a:avLst/>
          </a:prstGeom>
        </p:spPr>
      </p:pic>
      <p:sp>
        <p:nvSpPr>
          <p:cNvPr id="10" name="Content Placeholder 9"/>
          <p:cNvSpPr>
            <a:spLocks noGrp="1"/>
          </p:cNvSpPr>
          <p:nvPr>
            <p:ph idx="1"/>
          </p:nvPr>
        </p:nvSpPr>
        <p:spPr>
          <a:xfrm>
            <a:off x="326571" y="2263649"/>
            <a:ext cx="2881489" cy="3862514"/>
          </a:xfrm>
        </p:spPr>
        <p:txBody>
          <a:bodyPr>
            <a:normAutofit fontScale="92500" lnSpcReduction="20000"/>
          </a:bodyPr>
          <a:lstStyle/>
          <a:p>
            <a:pPr marL="0" lvl="1" indent="0">
              <a:buNone/>
            </a:pPr>
            <a:r>
              <a:rPr lang="en-US" dirty="0" smtClean="0">
                <a:latin typeface="Helvetica Neue Light"/>
                <a:cs typeface="Helvetica Neue Light"/>
              </a:rPr>
              <a:t>Greater walkability: </a:t>
            </a:r>
          </a:p>
          <a:p>
            <a:pPr marL="0" lvl="1" indent="0">
              <a:buNone/>
            </a:pPr>
            <a:endParaRPr lang="en-US" dirty="0" smtClean="0">
              <a:latin typeface="Helvetica Neue Light"/>
              <a:cs typeface="Helvetica Neue Light"/>
              <a:sym typeface="Wingdings" pitchFamily="2" charset="2"/>
            </a:endParaRPr>
          </a:p>
          <a:p>
            <a:pPr marL="0" lvl="1" indent="0">
              <a:lnSpc>
                <a:spcPct val="110000"/>
              </a:lnSpc>
              <a:buNone/>
            </a:pPr>
            <a:r>
              <a:rPr lang="en-US" dirty="0" smtClean="0">
                <a:latin typeface="Helvetica Neue Light"/>
                <a:cs typeface="Helvetica Neue Light"/>
                <a:sym typeface="Wingdings" pitchFamily="2" charset="2"/>
              </a:rPr>
              <a:t> 1% to 9% increase in commercial property value depending on type; also higher incomes and lower capitalization rates</a:t>
            </a:r>
            <a:endParaRPr lang="en-US" dirty="0" smtClean="0">
              <a:latin typeface="Helvetica Neue Light"/>
              <a:cs typeface="Helvetica Neue Light"/>
            </a:endParaRPr>
          </a:p>
        </p:txBody>
      </p:sp>
      <p:sp>
        <p:nvSpPr>
          <p:cNvPr id="6" name="TextBox 5"/>
          <p:cNvSpPr txBox="1"/>
          <p:nvPr/>
        </p:nvSpPr>
        <p:spPr>
          <a:xfrm>
            <a:off x="3429001" y="5562601"/>
            <a:ext cx="5105400" cy="830997"/>
          </a:xfrm>
          <a:prstGeom prst="rect">
            <a:avLst/>
          </a:prstGeom>
          <a:solidFill>
            <a:schemeClr val="bg1">
              <a:alpha val="80000"/>
            </a:schemeClr>
          </a:solidFill>
        </p:spPr>
        <p:txBody>
          <a:bodyPr wrap="square" rtlCol="0">
            <a:spAutoFit/>
          </a:bodyPr>
          <a:lstStyle/>
          <a:p>
            <a:pPr algn="r">
              <a:buFontTx/>
              <a:buChar char="•"/>
            </a:pPr>
            <a:r>
              <a:rPr lang="en-US" sz="1200" i="1" dirty="0" smtClean="0"/>
              <a:t>Sources: “Walking the Walk” by Joseph </a:t>
            </a:r>
            <a:r>
              <a:rPr lang="en-US" sz="1200" i="1" dirty="0" err="1" smtClean="0"/>
              <a:t>Cortwright</a:t>
            </a:r>
            <a:r>
              <a:rPr lang="en-US" sz="1200" i="1" dirty="0" smtClean="0"/>
              <a:t>, CEOs for Cities and </a:t>
            </a:r>
          </a:p>
          <a:p>
            <a:pPr algn="r"/>
            <a:r>
              <a:rPr lang="en-US" sz="1200" i="1" dirty="0" smtClean="0"/>
              <a:t>“The Walkability Premium in Commercial Real Estate Investments” </a:t>
            </a:r>
            <a:br>
              <a:rPr lang="en-US" sz="1200" i="1" dirty="0" smtClean="0"/>
            </a:br>
            <a:r>
              <a:rPr lang="en-US" sz="1200" i="1" dirty="0" smtClean="0"/>
              <a:t>by Gary </a:t>
            </a:r>
            <a:r>
              <a:rPr lang="en-US" sz="1200" i="1" dirty="0" err="1" smtClean="0"/>
              <a:t>Pivo</a:t>
            </a:r>
            <a:r>
              <a:rPr lang="en-US" sz="1200" i="1" dirty="0" smtClean="0"/>
              <a:t> and Jeffrey Fisher</a:t>
            </a:r>
          </a:p>
          <a:p>
            <a:pPr algn="r">
              <a:buFontTx/>
              <a:buChar char="•"/>
            </a:pPr>
            <a:endParaRPr lang="en-US" sz="1200" i="1" dirty="0"/>
          </a:p>
        </p:txBody>
      </p:sp>
      <p:sp>
        <p:nvSpPr>
          <p:cNvPr id="8" name="Content Placeholder 9"/>
          <p:cNvSpPr txBox="1">
            <a:spLocks/>
          </p:cNvSpPr>
          <p:nvPr/>
        </p:nvSpPr>
        <p:spPr>
          <a:xfrm>
            <a:off x="457200" y="1558212"/>
            <a:ext cx="6064898" cy="705437"/>
          </a:xfrm>
          <a:prstGeom prst="rect">
            <a:avLst/>
          </a:prstGeom>
          <a:noFill/>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smtClean="0">
                <a:ln>
                  <a:noFill/>
                </a:ln>
                <a:solidFill>
                  <a:schemeClr val="bg1"/>
                </a:solidFill>
                <a:effectLst/>
                <a:uLnTx/>
                <a:uFillTx/>
                <a:latin typeface="Helvetica Neue Light"/>
                <a:ea typeface="+mn-ea"/>
                <a:cs typeface="Helvetica Neue Light"/>
              </a:rPr>
              <a:t>Applies to commercial real estate -</a:t>
            </a:r>
          </a:p>
        </p:txBody>
      </p:sp>
      <p:sp>
        <p:nvSpPr>
          <p:cNvPr id="9" name="Title 1"/>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20000"/>
          </a:bodyPr>
          <a:lstStyle/>
          <a:p>
            <a:pPr defTabSz="457200">
              <a:spcBef>
                <a:spcPct val="0"/>
              </a:spcBef>
              <a:defRPr/>
            </a:pPr>
            <a:r>
              <a:rPr lang="en-US" sz="4400" dirty="0">
                <a:solidFill>
                  <a:prstClr val="white"/>
                </a:solidFill>
                <a:latin typeface="Helvetica Neue Light"/>
                <a:cs typeface="Helvetica Neue Light"/>
              </a:rPr>
              <a:t>There is a price/value premium </a:t>
            </a:r>
          </a:p>
          <a:p>
            <a:pPr defTabSz="457200">
              <a:spcBef>
                <a:spcPct val="0"/>
              </a:spcBef>
              <a:defRPr/>
            </a:pPr>
            <a:r>
              <a:rPr lang="en-US" sz="4400" dirty="0">
                <a:solidFill>
                  <a:prstClr val="white"/>
                </a:solidFill>
                <a:latin typeface="Helvetica Neue Light"/>
                <a:cs typeface="Helvetica Neue Light"/>
              </a:rPr>
              <a:t>for walkable places (commercial)</a:t>
            </a:r>
          </a:p>
        </p:txBody>
      </p:sp>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37</a:t>
            </a:fld>
            <a:endParaRPr lang="en-US" dirty="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11397" y="0"/>
            <a:ext cx="4332603" cy="4338637"/>
          </a:xfrm>
          <a:prstGeom prst="rect">
            <a:avLst/>
          </a:prstGeom>
          <a:noFill/>
          <a:ln w="9525">
            <a:noFill/>
            <a:miter lim="800000"/>
            <a:headEnd/>
            <a:tailEnd/>
          </a:ln>
        </p:spPr>
      </p:pic>
      <p:sp>
        <p:nvSpPr>
          <p:cNvPr id="7" name="TextBox 6"/>
          <p:cNvSpPr txBox="1"/>
          <p:nvPr/>
        </p:nvSpPr>
        <p:spPr>
          <a:xfrm>
            <a:off x="152400" y="2080260"/>
            <a:ext cx="4572000" cy="3939540"/>
          </a:xfrm>
          <a:prstGeom prst="rect">
            <a:avLst/>
          </a:prstGeom>
          <a:noFill/>
        </p:spPr>
        <p:txBody>
          <a:bodyPr wrap="square" rtlCol="0">
            <a:spAutoFit/>
          </a:bodyPr>
          <a:lstStyle/>
          <a:p>
            <a:r>
              <a:rPr lang="en-US" sz="2000" dirty="0" smtClean="0">
                <a:solidFill>
                  <a:prstClr val="white"/>
                </a:solidFill>
                <a:effectLst>
                  <a:outerShdw blurRad="38100" dist="38100" dir="2700000" algn="tl">
                    <a:srgbClr val="000000">
                      <a:alpha val="43137"/>
                    </a:srgbClr>
                  </a:outerShdw>
                </a:effectLst>
                <a:latin typeface="Helvetica Neue"/>
              </a:rPr>
              <a:t>2014 study </a:t>
            </a:r>
            <a:r>
              <a:rPr lang="en-US" sz="2000" dirty="0">
                <a:solidFill>
                  <a:prstClr val="white"/>
                </a:solidFill>
                <a:effectLst>
                  <a:outerShdw blurRad="38100" dist="38100" dir="2700000" algn="tl">
                    <a:srgbClr val="000000">
                      <a:alpha val="43137"/>
                    </a:srgbClr>
                  </a:outerShdw>
                </a:effectLst>
                <a:latin typeface="Helvetica Neue"/>
              </a:rPr>
              <a:t>ranks the top 30 US metropolitan areas in walkability</a:t>
            </a:r>
          </a:p>
          <a:p>
            <a:endParaRPr lang="en-US" sz="2000" dirty="0">
              <a:solidFill>
                <a:prstClr val="white"/>
              </a:solidFill>
              <a:effectLst>
                <a:outerShdw blurRad="38100" dist="38100" dir="2700000" algn="tl">
                  <a:srgbClr val="000000">
                    <a:alpha val="43137"/>
                  </a:srgbClr>
                </a:outerShdw>
              </a:effectLst>
              <a:latin typeface="Helvetica Neue"/>
            </a:endParaRPr>
          </a:p>
          <a:p>
            <a:r>
              <a:rPr lang="en-US" sz="2000" dirty="0">
                <a:solidFill>
                  <a:prstClr val="white"/>
                </a:solidFill>
                <a:effectLst>
                  <a:outerShdw blurRad="38100" dist="38100" dir="2700000" algn="tl">
                    <a:srgbClr val="000000">
                      <a:alpha val="43137"/>
                    </a:srgbClr>
                  </a:outerShdw>
                </a:effectLst>
                <a:latin typeface="Helvetica Neue"/>
              </a:rPr>
              <a:t>Major findings</a:t>
            </a:r>
            <a:r>
              <a:rPr lang="en-US" sz="2000" dirty="0" smtClean="0">
                <a:solidFill>
                  <a:prstClr val="white"/>
                </a:solidFill>
                <a:effectLst>
                  <a:outerShdw blurRad="38100" dist="38100" dir="2700000" algn="tl">
                    <a:srgbClr val="000000">
                      <a:alpha val="43137"/>
                    </a:srgbClr>
                  </a:outerShdw>
                </a:effectLst>
                <a:latin typeface="Helvetica Neue"/>
              </a:rPr>
              <a:t>:</a:t>
            </a:r>
            <a:endParaRPr lang="en-US" sz="2000" dirty="0">
              <a:solidFill>
                <a:prstClr val="white"/>
              </a:solidFill>
              <a:effectLst>
                <a:outerShdw blurRad="38100" dist="38100" dir="2700000" algn="tl">
                  <a:srgbClr val="000000">
                    <a:alpha val="43137"/>
                  </a:srgbClr>
                </a:outerShdw>
              </a:effectLst>
              <a:latin typeface="Helvetica Neue"/>
            </a:endParaRPr>
          </a:p>
          <a:p>
            <a:pPr marL="457200" indent="-457200">
              <a:spcAft>
                <a:spcPts val="1200"/>
              </a:spcAft>
              <a:buFont typeface="Arial" pitchFamily="34" charset="0"/>
              <a:buChar char="•"/>
            </a:pPr>
            <a:r>
              <a:rPr lang="en-US" sz="2000" dirty="0">
                <a:solidFill>
                  <a:prstClr val="white"/>
                </a:solidFill>
              </a:rPr>
              <a:t>The top ranking metros have an average of 38% higher GDP per capita as compared to the low ranking metros.</a:t>
            </a:r>
          </a:p>
          <a:p>
            <a:pPr marL="457200" indent="-457200">
              <a:spcAft>
                <a:spcPts val="1200"/>
              </a:spcAft>
              <a:buFont typeface="Arial" pitchFamily="34" charset="0"/>
              <a:buChar char="•"/>
            </a:pPr>
            <a:r>
              <a:rPr lang="en-US" sz="2000" dirty="0">
                <a:solidFill>
                  <a:prstClr val="white"/>
                </a:solidFill>
              </a:rPr>
              <a:t>Office </a:t>
            </a:r>
            <a:r>
              <a:rPr lang="en-US" sz="2000" dirty="0" smtClean="0">
                <a:solidFill>
                  <a:prstClr val="white"/>
                </a:solidFill>
              </a:rPr>
              <a:t>space </a:t>
            </a:r>
            <a:r>
              <a:rPr lang="en-US" sz="2000" dirty="0">
                <a:solidFill>
                  <a:prstClr val="white"/>
                </a:solidFill>
              </a:rPr>
              <a:t>in </a:t>
            </a:r>
            <a:r>
              <a:rPr lang="en-US" sz="2000" dirty="0" err="1" smtClean="0">
                <a:solidFill>
                  <a:prstClr val="white"/>
                </a:solidFill>
              </a:rPr>
              <a:t>walkable</a:t>
            </a:r>
            <a:r>
              <a:rPr lang="en-US" sz="2000" dirty="0" smtClean="0">
                <a:solidFill>
                  <a:prstClr val="white"/>
                </a:solidFill>
              </a:rPr>
              <a:t> urban places rents </a:t>
            </a:r>
            <a:r>
              <a:rPr lang="en-US" sz="2000" dirty="0">
                <a:solidFill>
                  <a:prstClr val="white"/>
                </a:solidFill>
              </a:rPr>
              <a:t>at a 74% higher premium per square foot over drivable sub-urban areas.</a:t>
            </a:r>
          </a:p>
        </p:txBody>
      </p:sp>
      <p:sp>
        <p:nvSpPr>
          <p:cNvPr id="9" name="Title 1"/>
          <p:cNvSpPr txBox="1">
            <a:spLocks/>
          </p:cNvSpPr>
          <p:nvPr/>
        </p:nvSpPr>
        <p:spPr>
          <a:xfrm>
            <a:off x="152400" y="76200"/>
            <a:ext cx="8229600" cy="2087562"/>
          </a:xfrm>
          <a:prstGeom prst="rect">
            <a:avLst/>
          </a:prstGeom>
        </p:spPr>
        <p:txBody>
          <a:bodyPr vert="horz" lIns="91440" tIns="45720" rIns="91440" bIns="45720" rtlCol="0" anchor="ctr">
            <a:normAutofit fontScale="97500"/>
          </a:bodyPr>
          <a:lstStyle/>
          <a:p>
            <a:pPr defTabSz="457200">
              <a:spcBef>
                <a:spcPct val="0"/>
              </a:spcBef>
              <a:defRPr/>
            </a:pPr>
            <a:r>
              <a:rPr lang="en-US" sz="4000" dirty="0">
                <a:solidFill>
                  <a:prstClr val="white"/>
                </a:solidFill>
                <a:effectLst>
                  <a:outerShdw blurRad="38100" dist="38100" dir="2700000" algn="tl">
                    <a:srgbClr val="000000">
                      <a:alpha val="43137"/>
                    </a:srgbClr>
                  </a:outerShdw>
                </a:effectLst>
                <a:latin typeface="Helvetica Neue Light"/>
                <a:cs typeface="Helvetica Neue Light"/>
              </a:rPr>
              <a:t>There is a price/value </a:t>
            </a:r>
          </a:p>
          <a:p>
            <a:pPr defTabSz="457200">
              <a:spcBef>
                <a:spcPct val="0"/>
              </a:spcBef>
              <a:defRPr/>
            </a:pPr>
            <a:r>
              <a:rPr lang="en-US" sz="4000" dirty="0">
                <a:solidFill>
                  <a:prstClr val="white"/>
                </a:solidFill>
                <a:effectLst>
                  <a:outerShdw blurRad="38100" dist="38100" dir="2700000" algn="tl">
                    <a:srgbClr val="000000">
                      <a:alpha val="43137"/>
                    </a:srgbClr>
                  </a:outerShdw>
                </a:effectLst>
                <a:latin typeface="Helvetica Neue Light"/>
                <a:cs typeface="Helvetica Neue Light"/>
              </a:rPr>
              <a:t>premium for </a:t>
            </a:r>
          </a:p>
          <a:p>
            <a:pPr defTabSz="457200">
              <a:spcBef>
                <a:spcPct val="0"/>
              </a:spcBef>
              <a:defRPr/>
            </a:pPr>
            <a:r>
              <a:rPr lang="en-US" sz="4000" dirty="0">
                <a:solidFill>
                  <a:prstClr val="white"/>
                </a:solidFill>
                <a:effectLst>
                  <a:outerShdw blurRad="38100" dist="38100" dir="2700000" algn="tl">
                    <a:srgbClr val="000000">
                      <a:alpha val="43137"/>
                    </a:srgbClr>
                  </a:outerShdw>
                </a:effectLst>
                <a:latin typeface="Helvetica Neue Light"/>
                <a:cs typeface="Helvetica Neue Light"/>
              </a:rPr>
              <a:t>walkable places</a:t>
            </a:r>
          </a:p>
        </p:txBody>
      </p:sp>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38</a:t>
            </a:fld>
            <a:endParaRPr lang="en-US" dirty="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Planning to win</a:t>
            </a:r>
            <a:endParaRPr lang="en-US" dirty="0"/>
          </a:p>
        </p:txBody>
      </p:sp>
      <p:pic>
        <p:nvPicPr>
          <p:cNvPr id="5" name="Content Placeholder 4" descr="WPA Mural - Wilkinsburg, PA Borough Building.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609600" y="1600202"/>
            <a:ext cx="7924799" cy="4358334"/>
          </a:xfrm>
        </p:spPr>
      </p:pic>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3</a:t>
            </a:fld>
            <a:endParaRPr lang="en-US" dirty="0">
              <a:solidFill>
                <a:prstClr val="white"/>
              </a:solidFill>
            </a:endParaRPr>
          </a:p>
        </p:txBody>
      </p:sp>
    </p:spTree>
    <p:extLst>
      <p:ext uri="{BB962C8B-B14F-4D97-AF65-F5344CB8AC3E}">
        <p14:creationId xmlns:p14="http://schemas.microsoft.com/office/powerpoint/2010/main" val="41655416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781800"/>
          </a:xfrm>
        </p:spPr>
        <p:txBody>
          <a:bodyPr>
            <a:normAutofit/>
          </a:bodyPr>
          <a:lstStyle/>
          <a:p>
            <a:r>
              <a:rPr lang="en-US" dirty="0" smtClean="0">
                <a:solidFill>
                  <a:srgbClr val="FFFFFF"/>
                </a:solidFill>
              </a:rPr>
              <a:t>Communities are now in a </a:t>
            </a:r>
            <a:r>
              <a:rPr lang="en-US" sz="5400" dirty="0" smtClean="0">
                <a:solidFill>
                  <a:srgbClr val="FFFF00"/>
                </a:solidFill>
              </a:rPr>
              <a:t>ferocious competition </a:t>
            </a:r>
            <a:br>
              <a:rPr lang="en-US" sz="5400" dirty="0" smtClean="0">
                <a:solidFill>
                  <a:srgbClr val="FFFF00"/>
                </a:solidFill>
              </a:rPr>
            </a:br>
            <a:r>
              <a:rPr lang="en-US" dirty="0" smtClean="0">
                <a:solidFill>
                  <a:srgbClr val="FFFFFF"/>
                </a:solidFill>
              </a:rPr>
              <a:t>over </a:t>
            </a:r>
            <a:br>
              <a:rPr lang="en-US" dirty="0" smtClean="0">
                <a:solidFill>
                  <a:srgbClr val="FFFFFF"/>
                </a:solidFill>
              </a:rPr>
            </a:br>
            <a:r>
              <a:rPr lang="en-US" sz="5400" dirty="0" smtClean="0">
                <a:solidFill>
                  <a:srgbClr val="FFFF00"/>
                </a:solidFill>
              </a:rPr>
              <a:t>place</a:t>
            </a:r>
            <a:br>
              <a:rPr lang="en-US" sz="5400" dirty="0" smtClean="0">
                <a:solidFill>
                  <a:srgbClr val="FFFF00"/>
                </a:solidFill>
              </a:rPr>
            </a:br>
            <a:r>
              <a:rPr lang="en-US" sz="5400" dirty="0" smtClean="0">
                <a:solidFill>
                  <a:srgbClr val="FFFF00"/>
                </a:solidFill>
              </a:rPr>
              <a:t/>
            </a:r>
            <a:br>
              <a:rPr lang="en-US" sz="5400" dirty="0" smtClean="0">
                <a:solidFill>
                  <a:srgbClr val="FFFF00"/>
                </a:solidFill>
              </a:rPr>
            </a:br>
            <a:r>
              <a:rPr lang="en-US" sz="2400" i="1" dirty="0" smtClean="0"/>
              <a:t>(whether they know it or not)</a:t>
            </a:r>
            <a:endParaRPr lang="en-US" sz="5400" i="1" dirty="0"/>
          </a:p>
        </p:txBody>
      </p:sp>
      <p:sp>
        <p:nvSpPr>
          <p:cNvPr id="3" name="Slide Number Placeholder 2"/>
          <p:cNvSpPr>
            <a:spLocks noGrp="1"/>
          </p:cNvSpPr>
          <p:nvPr>
            <p:ph type="sldNum" sz="quarter" idx="12"/>
          </p:nvPr>
        </p:nvSpPr>
        <p:spPr/>
        <p:txBody>
          <a:bodyPr/>
          <a:lstStyle/>
          <a:p>
            <a:fld id="{08F23A98-31B5-4E6B-A471-BE7F28C85BF3}" type="slidenum">
              <a:rPr lang="en-US" smtClean="0">
                <a:solidFill>
                  <a:prstClr val="white"/>
                </a:solidFill>
              </a:rPr>
              <a:pPr/>
              <a:t>39</a:t>
            </a:fld>
            <a:endParaRPr lang="en-US" dirty="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Users\CZ\Documents\Pictures\West Chester PA -- Sept 07\DSCF001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1"/>
          <p:cNvSpPr txBox="1">
            <a:spLocks/>
          </p:cNvSpPr>
          <p:nvPr/>
        </p:nvSpPr>
        <p:spPr>
          <a:xfrm>
            <a:off x="307910" y="5578475"/>
            <a:ext cx="8229600" cy="1143000"/>
          </a:xfrm>
          <a:prstGeom prst="rect">
            <a:avLst/>
          </a:prstGeom>
        </p:spPr>
        <p:txBody>
          <a:bodyP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Helvetica Neue Light"/>
                <a:ea typeface="+mj-ea"/>
                <a:cs typeface="Helvetica Neue Light"/>
              </a:rPr>
              <a:t>Smart growth is part of an </a:t>
            </a:r>
            <a:br>
              <a:rPr kumimoji="0" lang="en-US" sz="32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Helvetica Neue Light"/>
                <a:ea typeface="+mj-ea"/>
                <a:cs typeface="Helvetica Neue Light"/>
              </a:rPr>
            </a:br>
            <a:r>
              <a:rPr kumimoji="0" lang="en-US" sz="32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Helvetica Neue Light"/>
                <a:ea typeface="+mj-ea"/>
                <a:cs typeface="Helvetica Neue Light"/>
              </a:rPr>
              <a:t>economic development strategy</a:t>
            </a:r>
            <a:endParaRPr kumimoji="0" lang="en-US" sz="3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Helvetica Neue Light"/>
              <a:ea typeface="+mj-ea"/>
              <a:cs typeface="Helvetica Neue Light"/>
            </a:endParaRPr>
          </a:p>
        </p:txBody>
      </p:sp>
      <p:sp>
        <p:nvSpPr>
          <p:cNvPr id="2" name="Slide Number Placeholder 1"/>
          <p:cNvSpPr>
            <a:spLocks noGrp="1"/>
          </p:cNvSpPr>
          <p:nvPr>
            <p:ph type="sldNum" sz="quarter" idx="12"/>
          </p:nvPr>
        </p:nvSpPr>
        <p:spPr/>
        <p:txBody>
          <a:bodyPr/>
          <a:lstStyle/>
          <a:p>
            <a:fld id="{B62078CD-B65C-A743-8C45-DBBECF236FFE}" type="slidenum">
              <a:rPr lang="en-US" smtClean="0">
                <a:solidFill>
                  <a:prstClr val="white"/>
                </a:solidFill>
              </a:rPr>
              <a:pPr/>
              <a:t>40</a:t>
            </a:fld>
            <a:endParaRPr lang="en-US">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title"/>
          </p:nvPr>
        </p:nvSpPr>
        <p:spPr/>
        <p:txBody>
          <a:bodyPr>
            <a:normAutofit/>
          </a:bodyPr>
          <a:lstStyle/>
          <a:p>
            <a:pPr eaLnBrk="1" hangingPunct="1"/>
            <a:r>
              <a:rPr lang="en-US" dirty="0" smtClean="0"/>
              <a:t>Tools for your toolbox</a:t>
            </a:r>
            <a:endParaRPr lang="en-US" dirty="0"/>
          </a:p>
        </p:txBody>
      </p:sp>
      <p:pic>
        <p:nvPicPr>
          <p:cNvPr id="39941" name="Picture 9" descr="DSCN0061"/>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a:xfrm>
            <a:off x="1720690" y="1717495"/>
            <a:ext cx="5690312" cy="4273541"/>
          </a:xfrm>
          <a:noFill/>
        </p:spPr>
      </p:pic>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41</a:t>
            </a:fld>
            <a:endParaRPr lang="en-US" dirty="0">
              <a:solidFill>
                <a:prstClr val="white"/>
              </a:solidFill>
            </a:endParaRPr>
          </a:p>
        </p:txBody>
      </p:sp>
    </p:spTree>
    <p:extLst>
      <p:ext uri="{BB962C8B-B14F-4D97-AF65-F5344CB8AC3E}">
        <p14:creationId xmlns:p14="http://schemas.microsoft.com/office/powerpoint/2010/main" val="14810859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8"/>
          <p:cNvSpPr>
            <a:spLocks noGrp="1" noChangeArrowheads="1"/>
          </p:cNvSpPr>
          <p:nvPr>
            <p:ph type="title"/>
          </p:nvPr>
        </p:nvSpPr>
        <p:spPr>
          <a:xfrm>
            <a:off x="304800" y="152399"/>
            <a:ext cx="8763000" cy="1266147"/>
          </a:xfrm>
        </p:spPr>
        <p:txBody>
          <a:bodyPr>
            <a:noAutofit/>
          </a:bodyPr>
          <a:lstStyle/>
          <a:p>
            <a:pPr eaLnBrk="1" hangingPunct="1"/>
            <a:r>
              <a:rPr lang="en-US" b="0" dirty="0" smtClean="0"/>
              <a:t>Growth allocation/scenario planning</a:t>
            </a:r>
            <a:endParaRPr lang="en-US" b="0" dirty="0"/>
          </a:p>
        </p:txBody>
      </p:sp>
      <p:pic>
        <p:nvPicPr>
          <p:cNvPr id="8195" name="Picture 26" descr="UFDA_booklet_cover"/>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2040258" y="1949567"/>
            <a:ext cx="4330695" cy="3347177"/>
          </a:xfrm>
          <a:noFill/>
        </p:spPr>
      </p:pic>
      <p:pic>
        <p:nvPicPr>
          <p:cNvPr id="8198" name="Picture 35" descr="MCLOGO"/>
          <p:cNvPicPr>
            <a:picLocks noChangeAspect="1" noChangeArrowheads="1"/>
          </p:cNvPicPr>
          <p:nvPr/>
        </p:nvPicPr>
        <p:blipFill>
          <a:blip r:embed="rId3"/>
          <a:srcRect/>
          <a:stretch>
            <a:fillRect/>
          </a:stretch>
        </p:blipFill>
        <p:spPr bwMode="auto">
          <a:xfrm>
            <a:off x="6756792" y="4038690"/>
            <a:ext cx="685800" cy="685800"/>
          </a:xfrm>
          <a:prstGeom prst="rect">
            <a:avLst/>
          </a:prstGeom>
          <a:noFill/>
          <a:ln w="9525">
            <a:noFill/>
            <a:miter lim="800000"/>
            <a:headEnd/>
            <a:tailEnd/>
          </a:ln>
        </p:spPr>
      </p:pic>
      <p:pic>
        <p:nvPicPr>
          <p:cNvPr id="8199" name="Picture 43" descr="city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68728" y="3429090"/>
            <a:ext cx="1066800" cy="449263"/>
          </a:xfrm>
          <a:prstGeom prst="rect">
            <a:avLst/>
          </a:prstGeom>
          <a:noFill/>
          <a:ln w="9525">
            <a:noFill/>
            <a:miter lim="800000"/>
            <a:headEnd/>
            <a:tailEnd/>
          </a:ln>
        </p:spPr>
      </p:pic>
      <p:pic>
        <p:nvPicPr>
          <p:cNvPr id="10" name="Picture 27" descr="opglogo"/>
          <p:cNvPicPr>
            <a:picLocks noGrp="1" noChangeAspect="1" noChangeArrowheads="1"/>
          </p:cNvPicPr>
          <p:nvPr>
            <p:ph sz="half" idx="1"/>
          </p:nvPr>
        </p:nvPicPr>
        <p:blipFill>
          <a:blip r:embed="rId5" cstate="screen">
            <a:extLst>
              <a:ext uri="{28A0092B-C50C-407E-A947-70E740481C1C}">
                <a14:useLocalDpi xmlns:a14="http://schemas.microsoft.com/office/drawing/2010/main"/>
              </a:ext>
            </a:extLst>
          </a:blip>
          <a:srcRect/>
          <a:stretch>
            <a:fillRect/>
          </a:stretch>
        </p:blipFill>
        <p:spPr>
          <a:xfrm>
            <a:off x="6667080" y="2590890"/>
            <a:ext cx="838200" cy="642938"/>
          </a:xfrm>
          <a:solidFill>
            <a:srgbClr val="2D81C2"/>
          </a:solidFill>
        </p:spPr>
      </p:pic>
      <p:sp>
        <p:nvSpPr>
          <p:cNvPr id="2" name="Slide Number Placeholder 1"/>
          <p:cNvSpPr>
            <a:spLocks noGrp="1"/>
          </p:cNvSpPr>
          <p:nvPr>
            <p:ph type="sldNum" sz="quarter" idx="12"/>
          </p:nvPr>
        </p:nvSpPr>
        <p:spPr/>
        <p:txBody>
          <a:bodyPr/>
          <a:lstStyle/>
          <a:p>
            <a:fld id="{B62078CD-B65C-A743-8C45-DBBECF236FFE}" type="slidenum">
              <a:rPr lang="en-US" smtClean="0">
                <a:solidFill>
                  <a:prstClr val="white"/>
                </a:solidFill>
              </a:rPr>
              <a:pPr/>
              <a:t>42</a:t>
            </a:fld>
            <a:endParaRPr lang="en-US" dirty="0">
              <a:solidFill>
                <a:prstClr val="white"/>
              </a:solidFill>
            </a:endParaRPr>
          </a:p>
        </p:txBody>
      </p:sp>
    </p:spTree>
    <p:extLst>
      <p:ext uri="{BB962C8B-B14F-4D97-AF65-F5344CB8AC3E}">
        <p14:creationId xmlns:p14="http://schemas.microsoft.com/office/powerpoint/2010/main" val="25492846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3"/>
          <p:cNvSpPr>
            <a:spLocks noChangeArrowheads="1"/>
          </p:cNvSpPr>
          <p:nvPr/>
        </p:nvSpPr>
        <p:spPr bwMode="auto">
          <a:xfrm>
            <a:off x="3494496" y="736608"/>
            <a:ext cx="4724400" cy="51816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pic>
        <p:nvPicPr>
          <p:cNvPr id="14342" name="Picture 4" descr="building permits table"/>
          <p:cNvPicPr>
            <a:picLocks noGrp="1" noChangeAspect="1" noChangeArrowheads="1"/>
          </p:cNvPicPr>
          <p:nvPr>
            <p:ph idx="1"/>
          </p:nvPr>
        </p:nvPicPr>
        <p:blipFill>
          <a:blip r:embed="rId2"/>
          <a:srcRect/>
          <a:stretch>
            <a:fillRect/>
          </a:stretch>
        </p:blipFill>
        <p:spPr>
          <a:xfrm>
            <a:off x="3799296" y="889008"/>
            <a:ext cx="4187825" cy="4840288"/>
          </a:xfrm>
          <a:noFill/>
        </p:spPr>
      </p:pic>
      <p:sp>
        <p:nvSpPr>
          <p:cNvPr id="14343" name="Text Box 5"/>
          <p:cNvSpPr txBox="1">
            <a:spLocks noChangeArrowheads="1"/>
          </p:cNvSpPr>
          <p:nvPr/>
        </p:nvSpPr>
        <p:spPr bwMode="auto">
          <a:xfrm>
            <a:off x="707184" y="1676400"/>
            <a:ext cx="2362200" cy="2677656"/>
          </a:xfrm>
          <a:prstGeom prst="rect">
            <a:avLst/>
          </a:prstGeom>
          <a:noFill/>
          <a:ln w="9525">
            <a:noFill/>
            <a:miter lim="800000"/>
            <a:headEnd/>
            <a:tailEnd/>
          </a:ln>
        </p:spPr>
        <p:txBody>
          <a:bodyPr>
            <a:prstTxWarp prst="textNoShape">
              <a:avLst/>
            </a:prstTxWarp>
            <a:spAutoFit/>
          </a:bodyPr>
          <a:lstStyle/>
          <a:p>
            <a:pPr>
              <a:spcBef>
                <a:spcPct val="50000"/>
              </a:spcBef>
            </a:pPr>
            <a:r>
              <a:rPr lang="en-US" sz="2800" b="1" i="1" dirty="0">
                <a:solidFill>
                  <a:srgbClr val="FFFFFF"/>
                </a:solidFill>
              </a:rPr>
              <a:t>Planning for about 15,000 new households over the next 20 years</a:t>
            </a:r>
          </a:p>
        </p:txBody>
      </p:sp>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43</a:t>
            </a:fld>
            <a:endParaRPr lang="en-US" dirty="0">
              <a:solidFill>
                <a:prstClr val="white"/>
              </a:solidFill>
            </a:endParaRPr>
          </a:p>
        </p:txBody>
      </p:sp>
    </p:spTree>
    <p:extLst>
      <p:ext uri="{BB962C8B-B14F-4D97-AF65-F5344CB8AC3E}">
        <p14:creationId xmlns:p14="http://schemas.microsoft.com/office/powerpoint/2010/main" val="35946213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idx="4294967295"/>
          </p:nvPr>
        </p:nvSpPr>
        <p:spPr/>
        <p:txBody>
          <a:bodyPr>
            <a:normAutofit fontScale="90000"/>
          </a:bodyPr>
          <a:lstStyle/>
          <a:p>
            <a:r>
              <a:rPr lang="en-US"/>
              <a:t>Supply of developable urban lands</a:t>
            </a:r>
          </a:p>
        </p:txBody>
      </p:sp>
      <p:sp>
        <p:nvSpPr>
          <p:cNvPr id="27651" name="Rectangle 5"/>
          <p:cNvSpPr>
            <a:spLocks noGrp="1" noChangeArrowheads="1"/>
          </p:cNvSpPr>
          <p:nvPr>
            <p:ph type="body" sz="half" idx="4294967295"/>
          </p:nvPr>
        </p:nvSpPr>
        <p:spPr>
          <a:xfrm>
            <a:off x="685800" y="2286000"/>
            <a:ext cx="3200400" cy="2667000"/>
          </a:xfrm>
        </p:spPr>
        <p:txBody>
          <a:bodyPr>
            <a:normAutofit fontScale="70000" lnSpcReduction="20000"/>
          </a:bodyPr>
          <a:lstStyle/>
          <a:p>
            <a:pPr marL="342900" indent="-342900"/>
            <a:r>
              <a:rPr lang="en-US" dirty="0">
                <a:solidFill>
                  <a:srgbClr val="FFFFFF"/>
                </a:solidFill>
                <a:latin typeface="Lucida Sans Unicode" charset="0"/>
              </a:rPr>
              <a:t>Developable Land – 5,218 Acres</a:t>
            </a:r>
          </a:p>
          <a:p>
            <a:pPr marL="342900" indent="-342900"/>
            <a:endParaRPr lang="en-US" dirty="0">
              <a:solidFill>
                <a:srgbClr val="FFFFFF"/>
              </a:solidFill>
              <a:latin typeface="Lucida Sans Unicode" charset="0"/>
            </a:endParaRPr>
          </a:p>
          <a:p>
            <a:pPr marL="342900" indent="-342900"/>
            <a:r>
              <a:rPr lang="en-US" dirty="0">
                <a:solidFill>
                  <a:srgbClr val="FFFFFF"/>
                </a:solidFill>
                <a:latin typeface="Lucida Sans Unicode" charset="0"/>
              </a:rPr>
              <a:t>Zoned – 26,694 dwelling units</a:t>
            </a:r>
          </a:p>
          <a:p>
            <a:pPr marL="342900" indent="-342900"/>
            <a:endParaRPr lang="en-US" dirty="0">
              <a:solidFill>
                <a:srgbClr val="FFFFFF"/>
              </a:solidFill>
              <a:latin typeface="Lucida Sans Unicode" charset="0"/>
            </a:endParaRPr>
          </a:p>
          <a:p>
            <a:pPr marL="342900" indent="-342900"/>
            <a:r>
              <a:rPr lang="en-US" dirty="0" err="1">
                <a:solidFill>
                  <a:srgbClr val="FFFFFF"/>
                </a:solidFill>
                <a:latin typeface="Lucida Sans Unicode" charset="0"/>
              </a:rPr>
              <a:t>Unzoned</a:t>
            </a:r>
            <a:r>
              <a:rPr lang="en-US" dirty="0">
                <a:solidFill>
                  <a:srgbClr val="FFFFFF"/>
                </a:solidFill>
                <a:latin typeface="Lucida Sans Unicode" charset="0"/>
              </a:rPr>
              <a:t> – 3,641 dwelling units</a:t>
            </a:r>
          </a:p>
        </p:txBody>
      </p:sp>
      <p:pic>
        <p:nvPicPr>
          <p:cNvPr id="283650" name="Picture 2" descr="22508_UFDA_constraints paper"/>
          <p:cNvPicPr>
            <a:picLocks noGrp="1" noChangeAspect="1" noChangeArrowheads="1"/>
          </p:cNvPicPr>
          <p:nvPr>
            <p:ph sz="half" idx="4294967295"/>
          </p:nvPr>
        </p:nvPicPr>
        <p:blipFill>
          <a:blip r:embed="rId2" cstate="screen">
            <a:alphaModFix amt="88000"/>
            <a:extLst>
              <a:ext uri="{28A0092B-C50C-407E-A947-70E740481C1C}">
                <a14:useLocalDpi xmlns:a14="http://schemas.microsoft.com/office/drawing/2010/main"/>
              </a:ext>
            </a:extLst>
          </a:blip>
          <a:srcRect/>
          <a:stretch>
            <a:fillRect/>
          </a:stretch>
        </p:blipFill>
        <p:spPr>
          <a:xfrm>
            <a:off x="4191000" y="2049463"/>
            <a:ext cx="4648200" cy="3589337"/>
          </a:xfrm>
          <a:solidFill>
            <a:srgbClr val="3366FF">
              <a:alpha val="87842"/>
            </a:srgbClr>
          </a:solidFill>
        </p:spPr>
      </p:pic>
      <p:sp>
        <p:nvSpPr>
          <p:cNvPr id="2" name="Slide Number Placeholder 1"/>
          <p:cNvSpPr>
            <a:spLocks noGrp="1"/>
          </p:cNvSpPr>
          <p:nvPr>
            <p:ph type="sldNum" sz="quarter" idx="12"/>
          </p:nvPr>
        </p:nvSpPr>
        <p:spPr/>
        <p:txBody>
          <a:bodyPr/>
          <a:lstStyle/>
          <a:p>
            <a:fld id="{B62078CD-B65C-A743-8C45-DBBECF236FFE}" type="slidenum">
              <a:rPr lang="en-US" smtClean="0">
                <a:solidFill>
                  <a:prstClr val="white"/>
                </a:solidFill>
              </a:rPr>
              <a:pPr/>
              <a:t>44</a:t>
            </a:fld>
            <a:endParaRPr lang="en-US">
              <a:solidFill>
                <a:prstClr val="white"/>
              </a:solidFill>
            </a:endParaRPr>
          </a:p>
        </p:txBody>
      </p:sp>
    </p:spTree>
    <p:extLst>
      <p:ext uri="{BB962C8B-B14F-4D97-AF65-F5344CB8AC3E}">
        <p14:creationId xmlns:p14="http://schemas.microsoft.com/office/powerpoint/2010/main" val="178850276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457200" y="304800"/>
            <a:ext cx="8229600" cy="639762"/>
          </a:xfrm>
          <a:noFill/>
        </p:spPr>
        <p:txBody>
          <a:bodyPr>
            <a:noAutofit/>
          </a:bodyPr>
          <a:lstStyle/>
          <a:p>
            <a:pPr eaLnBrk="1" hangingPunct="1"/>
            <a:r>
              <a:rPr lang="en-US" dirty="0" smtClean="0">
                <a:solidFill>
                  <a:srgbClr val="FFFFFF"/>
                </a:solidFill>
              </a:rPr>
              <a:t>Infrastructure</a:t>
            </a:r>
            <a:endParaRPr lang="en-US" dirty="0">
              <a:solidFill>
                <a:srgbClr val="FFFFFF"/>
              </a:solidFill>
            </a:endParaRPr>
          </a:p>
        </p:txBody>
      </p:sp>
      <p:pic>
        <p:nvPicPr>
          <p:cNvPr id="19461" name="Picture 3" descr="composite no developable infra"/>
          <p:cNvPicPr>
            <a:picLocks noGrp="1" noChangeAspect="1" noChangeArrowheads="1"/>
          </p:cNvPicPr>
          <p:nvPr>
            <p:ph sz="quarter" idx="3"/>
          </p:nvPr>
        </p:nvPicPr>
        <p:blipFill>
          <a:blip r:embed="rId2" cstate="screen">
            <a:extLst>
              <a:ext uri="{28A0092B-C50C-407E-A947-70E740481C1C}">
                <a14:useLocalDpi xmlns:a14="http://schemas.microsoft.com/office/drawing/2010/main"/>
              </a:ext>
            </a:extLst>
          </a:blip>
          <a:srcRect/>
          <a:stretch>
            <a:fillRect/>
          </a:stretch>
        </p:blipFill>
        <p:spPr>
          <a:xfrm>
            <a:off x="1614795" y="1079415"/>
            <a:ext cx="5990654" cy="4628898"/>
          </a:xfrm>
          <a:noFill/>
        </p:spPr>
      </p:pic>
      <p:pic>
        <p:nvPicPr>
          <p:cNvPr id="19462" name="Picture 5"/>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5751200" y="1093536"/>
            <a:ext cx="1785928" cy="884991"/>
          </a:xfrm>
          <a:noFill/>
        </p:spPr>
      </p:pic>
      <p:sp>
        <p:nvSpPr>
          <p:cNvPr id="2" name="Slide Number Placeholder 1"/>
          <p:cNvSpPr>
            <a:spLocks noGrp="1"/>
          </p:cNvSpPr>
          <p:nvPr>
            <p:ph type="sldNum" sz="quarter" idx="12"/>
          </p:nvPr>
        </p:nvSpPr>
        <p:spPr/>
        <p:txBody>
          <a:bodyPr/>
          <a:lstStyle/>
          <a:p>
            <a:fld id="{B62078CD-B65C-A743-8C45-DBBECF236FFE}" type="slidenum">
              <a:rPr lang="en-US" smtClean="0">
                <a:solidFill>
                  <a:prstClr val="white"/>
                </a:solidFill>
              </a:rPr>
              <a:pPr/>
              <a:t>45</a:t>
            </a:fld>
            <a:endParaRPr lang="en-US">
              <a:solidFill>
                <a:prstClr val="white"/>
              </a:solidFill>
            </a:endParaRPr>
          </a:p>
        </p:txBody>
      </p:sp>
    </p:spTree>
    <p:extLst>
      <p:ext uri="{BB962C8B-B14F-4D97-AF65-F5344CB8AC3E}">
        <p14:creationId xmlns:p14="http://schemas.microsoft.com/office/powerpoint/2010/main" val="13982701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2" descr="NR_composite no developable"/>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1778612" y="1704391"/>
            <a:ext cx="5440335" cy="4204448"/>
          </a:xfrm>
          <a:noFill/>
        </p:spPr>
      </p:pic>
      <p:sp>
        <p:nvSpPr>
          <p:cNvPr id="20485" name="Rectangle 3"/>
          <p:cNvSpPr>
            <a:spLocks noGrp="1" noChangeArrowheads="1"/>
          </p:cNvSpPr>
          <p:nvPr>
            <p:ph type="title"/>
          </p:nvPr>
        </p:nvSpPr>
        <p:spPr>
          <a:noFill/>
        </p:spPr>
        <p:txBody>
          <a:bodyPr>
            <a:noAutofit/>
          </a:bodyPr>
          <a:lstStyle/>
          <a:p>
            <a:pPr eaLnBrk="1" hangingPunct="1"/>
            <a:r>
              <a:rPr lang="en-US" dirty="0">
                <a:solidFill>
                  <a:srgbClr val="FFFFFF"/>
                </a:solidFill>
              </a:rPr>
              <a:t>Parks, Open Spaces, and Public </a:t>
            </a:r>
            <a:r>
              <a:rPr lang="en-US" dirty="0" smtClean="0">
                <a:solidFill>
                  <a:srgbClr val="FFFFFF"/>
                </a:solidFill>
              </a:rPr>
              <a:t>Health</a:t>
            </a:r>
            <a:endParaRPr lang="en-US" dirty="0">
              <a:solidFill>
                <a:srgbClr val="FFFFFF"/>
              </a:solidFill>
            </a:endParaRPr>
          </a:p>
        </p:txBody>
      </p:sp>
      <p:sp>
        <p:nvSpPr>
          <p:cNvPr id="2" name="Slide Number Placeholder 1"/>
          <p:cNvSpPr>
            <a:spLocks noGrp="1"/>
          </p:cNvSpPr>
          <p:nvPr>
            <p:ph type="sldNum" sz="quarter" idx="12"/>
          </p:nvPr>
        </p:nvSpPr>
        <p:spPr/>
        <p:txBody>
          <a:bodyPr/>
          <a:lstStyle/>
          <a:p>
            <a:fld id="{B62078CD-B65C-A743-8C45-DBBECF236FFE}" type="slidenum">
              <a:rPr lang="en-US" smtClean="0">
                <a:solidFill>
                  <a:prstClr val="white"/>
                </a:solidFill>
              </a:rPr>
              <a:pPr/>
              <a:t>46</a:t>
            </a:fld>
            <a:endParaRPr lang="en-US" dirty="0">
              <a:solidFill>
                <a:prstClr val="white"/>
              </a:solidFill>
            </a:endParaRPr>
          </a:p>
        </p:txBody>
      </p:sp>
    </p:spTree>
    <p:extLst>
      <p:ext uri="{BB962C8B-B14F-4D97-AF65-F5344CB8AC3E}">
        <p14:creationId xmlns:p14="http://schemas.microsoft.com/office/powerpoint/2010/main" val="41639336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a:xfrm>
            <a:off x="1295400" y="228600"/>
            <a:ext cx="6553200" cy="715963"/>
          </a:xfrm>
        </p:spPr>
        <p:txBody>
          <a:bodyPr>
            <a:normAutofit fontScale="90000"/>
          </a:bodyPr>
          <a:lstStyle/>
          <a:p>
            <a:pPr eaLnBrk="1" hangingPunct="1"/>
            <a:r>
              <a:rPr lang="en-US"/>
              <a:t>Scenario development</a:t>
            </a:r>
          </a:p>
        </p:txBody>
      </p:sp>
      <p:pic>
        <p:nvPicPr>
          <p:cNvPr id="21509" name="Picture 3" descr="WPA Mural - Wilkinsburg, PA Borough Buildin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185777" y="1157790"/>
            <a:ext cx="6716295" cy="4462586"/>
          </a:xfrm>
          <a:noFill/>
        </p:spPr>
      </p:pic>
      <p:sp>
        <p:nvSpPr>
          <p:cNvPr id="21510" name="Text Box 4"/>
          <p:cNvSpPr txBox="1">
            <a:spLocks noChangeArrowheads="1"/>
          </p:cNvSpPr>
          <p:nvPr/>
        </p:nvSpPr>
        <p:spPr bwMode="auto">
          <a:xfrm>
            <a:off x="6210300" y="5620376"/>
            <a:ext cx="1752600" cy="304800"/>
          </a:xfrm>
          <a:prstGeom prst="rect">
            <a:avLst/>
          </a:prstGeom>
          <a:noFill/>
          <a:ln w="9525">
            <a:noFill/>
            <a:miter lim="800000"/>
            <a:headEnd/>
            <a:tailEnd/>
          </a:ln>
        </p:spPr>
        <p:txBody>
          <a:bodyPr>
            <a:prstTxWarp prst="textNoShape">
              <a:avLst/>
            </a:prstTxWarp>
            <a:spAutoFit/>
          </a:bodyPr>
          <a:lstStyle/>
          <a:p>
            <a:pPr algn="r">
              <a:spcBef>
                <a:spcPct val="50000"/>
              </a:spcBef>
            </a:pPr>
            <a:r>
              <a:rPr lang="en-US" sz="1400" dirty="0">
                <a:solidFill>
                  <a:schemeClr val="accent1"/>
                </a:solidFill>
              </a:rPr>
              <a:t>Wilkinsburg, PA</a:t>
            </a:r>
          </a:p>
        </p:txBody>
      </p:sp>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47</a:t>
            </a:fld>
            <a:endParaRPr lang="en-US" dirty="0">
              <a:solidFill>
                <a:prstClr val="white"/>
              </a:solidFill>
            </a:endParaRPr>
          </a:p>
        </p:txBody>
      </p:sp>
    </p:spTree>
    <p:extLst>
      <p:ext uri="{BB962C8B-B14F-4D97-AF65-F5344CB8AC3E}">
        <p14:creationId xmlns:p14="http://schemas.microsoft.com/office/powerpoint/2010/main" val="12028435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2" descr="42808_UFDA_A_Bubble"/>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264694" y="1069471"/>
            <a:ext cx="6636070" cy="4652210"/>
          </a:xfrm>
          <a:noFill/>
        </p:spPr>
      </p:pic>
      <p:sp>
        <p:nvSpPr>
          <p:cNvPr id="23557" name="Rectangle 3"/>
          <p:cNvSpPr>
            <a:spLocks noChangeArrowheads="1"/>
          </p:cNvSpPr>
          <p:nvPr/>
        </p:nvSpPr>
        <p:spPr bwMode="auto">
          <a:xfrm>
            <a:off x="1600200" y="167105"/>
            <a:ext cx="5867400" cy="823495"/>
          </a:xfrm>
          <a:prstGeom prst="rect">
            <a:avLst/>
          </a:prstGeom>
          <a:noFill/>
          <a:ln w="9525">
            <a:noFill/>
            <a:miter lim="800000"/>
            <a:headEnd/>
            <a:tailEnd/>
          </a:ln>
        </p:spPr>
        <p:txBody>
          <a:bodyPr>
            <a:prstTxWarp prst="textNoShape">
              <a:avLst/>
            </a:prstTxWarp>
          </a:bodyPr>
          <a:lstStyle/>
          <a:p>
            <a:pPr algn="ctr"/>
            <a:r>
              <a:rPr lang="en-US" sz="4400" dirty="0">
                <a:solidFill>
                  <a:srgbClr val="FFFFFF"/>
                </a:solidFill>
                <a:latin typeface="Arial"/>
                <a:cs typeface="Arial"/>
              </a:rPr>
              <a:t>Scenario A</a:t>
            </a:r>
          </a:p>
        </p:txBody>
      </p:sp>
      <p:sp>
        <p:nvSpPr>
          <p:cNvPr id="23558" name="AutoShape 7">
            <a:hlinkClick r:id="rId3" action="ppaction://hlinksldjump"/>
          </p:cNvPr>
          <p:cNvSpPr>
            <a:spLocks noChangeAspect="1" noChangeArrowheads="1"/>
          </p:cNvSpPr>
          <p:nvPr/>
        </p:nvSpPr>
        <p:spPr bwMode="auto">
          <a:xfrm>
            <a:off x="3257550" y="3627438"/>
            <a:ext cx="182563" cy="182562"/>
          </a:xfrm>
          <a:prstGeom prst="star4">
            <a:avLst>
              <a:gd name="adj" fmla="val 12500"/>
            </a:avLst>
          </a:prstGeom>
          <a:solidFill>
            <a:srgbClr val="00FFFF"/>
          </a:solidFill>
          <a:ln w="9525">
            <a:solidFill>
              <a:schemeClr val="bg1"/>
            </a:solidFill>
            <a:miter lim="800000"/>
            <a:headEnd/>
            <a:tailEnd/>
          </a:ln>
        </p:spPr>
        <p:txBody>
          <a:bodyPr wrap="none" anchor="ctr">
            <a:prstTxWarp prst="textNoShape">
              <a:avLst/>
            </a:prstTxWarp>
          </a:bodyPr>
          <a:lstStyle/>
          <a:p>
            <a:endParaRPr lang="en-US"/>
          </a:p>
        </p:txBody>
      </p:sp>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48</a:t>
            </a:fld>
            <a:endParaRPr lang="en-US" dirty="0">
              <a:solidFill>
                <a:prstClr val="white"/>
              </a:solidFill>
            </a:endParaRPr>
          </a:p>
        </p:txBody>
      </p:sp>
    </p:spTree>
    <p:extLst>
      <p:ext uri="{BB962C8B-B14F-4D97-AF65-F5344CB8AC3E}">
        <p14:creationId xmlns:p14="http://schemas.microsoft.com/office/powerpoint/2010/main" val="38110774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pPr eaLnBrk="1" hangingPunct="1"/>
            <a:r>
              <a:rPr lang="en-US" dirty="0">
                <a:latin typeface="Arial" charset="0"/>
                <a:ea typeface="ＭＳ Ｐゴシック" charset="0"/>
              </a:rPr>
              <a:t>Smart Growth</a:t>
            </a:r>
          </a:p>
        </p:txBody>
      </p:sp>
      <p:sp>
        <p:nvSpPr>
          <p:cNvPr id="10242" name="Content Placeholder 3"/>
          <p:cNvSpPr>
            <a:spLocks noGrp="1"/>
          </p:cNvSpPr>
          <p:nvPr>
            <p:ph idx="1"/>
          </p:nvPr>
        </p:nvSpPr>
        <p:spPr>
          <a:xfrm>
            <a:off x="457200" y="1600200"/>
            <a:ext cx="8229600" cy="4360863"/>
          </a:xfrm>
        </p:spPr>
        <p:txBody>
          <a:bodyPr/>
          <a:lstStyle/>
          <a:p>
            <a:pPr eaLnBrk="1" hangingPunct="1">
              <a:buFont typeface="Arial" charset="0"/>
              <a:buNone/>
            </a:pPr>
            <a:r>
              <a:rPr lang="en-US" dirty="0">
                <a:latin typeface="Arial" charset="0"/>
                <a:ea typeface="ＭＳ Ｐゴシック" charset="0"/>
              </a:rPr>
              <a:t>	</a:t>
            </a:r>
            <a:r>
              <a:rPr lang="en-US" b="1" dirty="0">
                <a:latin typeface="Arial" charset="0"/>
                <a:ea typeface="ＭＳ Ｐゴシック" charset="0"/>
              </a:rPr>
              <a:t>Smart growth </a:t>
            </a:r>
            <a:r>
              <a:rPr lang="en-US" dirty="0">
                <a:latin typeface="Arial" charset="0"/>
                <a:ea typeface="ＭＳ Ｐゴシック" charset="0"/>
              </a:rPr>
              <a:t>means building urban, suburban and rural communities with </a:t>
            </a:r>
            <a:r>
              <a:rPr lang="en-US" b="1" dirty="0">
                <a:latin typeface="Arial" charset="0"/>
                <a:ea typeface="ＭＳ Ｐゴシック" charset="0"/>
              </a:rPr>
              <a:t>housing and transportation choices near jobs, shops and schools</a:t>
            </a:r>
            <a:r>
              <a:rPr lang="en-US" dirty="0">
                <a:latin typeface="Arial" charset="0"/>
                <a:ea typeface="ＭＳ Ｐゴシック" charset="0"/>
              </a:rPr>
              <a:t>.</a:t>
            </a:r>
          </a:p>
          <a:p>
            <a:pPr eaLnBrk="1" hangingPunct="1">
              <a:buFont typeface="Arial" charset="0"/>
              <a:buNone/>
            </a:pPr>
            <a:endParaRPr lang="en-US" dirty="0">
              <a:latin typeface="Arial" charset="0"/>
              <a:ea typeface="ＭＳ Ｐゴシック" charset="0"/>
            </a:endParaRPr>
          </a:p>
          <a:p>
            <a:pPr eaLnBrk="1" hangingPunct="1">
              <a:buFont typeface="Arial" charset="0"/>
              <a:buNone/>
            </a:pPr>
            <a:r>
              <a:rPr lang="en-US" dirty="0">
                <a:latin typeface="Arial" charset="0"/>
                <a:ea typeface="ＭＳ Ｐゴシック" charset="0"/>
              </a:rPr>
              <a:t>	These strategies </a:t>
            </a:r>
            <a:r>
              <a:rPr lang="en-US" b="1" dirty="0">
                <a:latin typeface="Arial" charset="0"/>
                <a:ea typeface="ＭＳ Ｐゴシック" charset="0"/>
              </a:rPr>
              <a:t>support thriving local economies </a:t>
            </a:r>
            <a:r>
              <a:rPr lang="en-US" dirty="0">
                <a:latin typeface="Arial" charset="0"/>
                <a:ea typeface="ＭＳ Ｐゴシック" charset="0"/>
              </a:rPr>
              <a:t>and protect the environment.</a:t>
            </a:r>
          </a:p>
        </p:txBody>
      </p:sp>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4</a:t>
            </a:fld>
            <a:endParaRPr lang="en-US" dirty="0">
              <a:solidFill>
                <a:prstClr val="white"/>
              </a:solidFill>
            </a:endParaRPr>
          </a:p>
        </p:txBody>
      </p:sp>
    </p:spTree>
    <p:extLst>
      <p:ext uri="{BB962C8B-B14F-4D97-AF65-F5344CB8AC3E}">
        <p14:creationId xmlns:p14="http://schemas.microsoft.com/office/powerpoint/2010/main" val="42594276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2" descr="42808_UFDA_B_Bubble"/>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175248" y="1112995"/>
            <a:ext cx="6731417" cy="4719053"/>
          </a:xfrm>
          <a:noFill/>
        </p:spPr>
      </p:pic>
      <p:sp>
        <p:nvSpPr>
          <p:cNvPr id="24581" name="Rectangle 3"/>
          <p:cNvSpPr>
            <a:spLocks noChangeArrowheads="1"/>
          </p:cNvSpPr>
          <p:nvPr/>
        </p:nvSpPr>
        <p:spPr bwMode="auto">
          <a:xfrm>
            <a:off x="1600200" y="152400"/>
            <a:ext cx="5867400" cy="960595"/>
          </a:xfrm>
          <a:prstGeom prst="rect">
            <a:avLst/>
          </a:prstGeom>
          <a:noFill/>
          <a:ln w="9525">
            <a:noFill/>
            <a:miter lim="800000"/>
            <a:headEnd/>
            <a:tailEnd/>
          </a:ln>
        </p:spPr>
        <p:txBody>
          <a:bodyPr>
            <a:prstTxWarp prst="textNoShape">
              <a:avLst/>
            </a:prstTxWarp>
          </a:bodyPr>
          <a:lstStyle/>
          <a:p>
            <a:pPr algn="ctr"/>
            <a:r>
              <a:rPr lang="en-US" sz="4400" dirty="0">
                <a:solidFill>
                  <a:srgbClr val="FFFFFF"/>
                </a:solidFill>
                <a:latin typeface="Arial"/>
                <a:cs typeface="Arial"/>
              </a:rPr>
              <a:t>Scenario B</a:t>
            </a:r>
          </a:p>
        </p:txBody>
      </p:sp>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49</a:t>
            </a:fld>
            <a:endParaRPr lang="en-US" dirty="0">
              <a:solidFill>
                <a:prstClr val="white"/>
              </a:solidFill>
            </a:endParaRPr>
          </a:p>
        </p:txBody>
      </p:sp>
    </p:spTree>
    <p:extLst>
      <p:ext uri="{BB962C8B-B14F-4D97-AF65-F5344CB8AC3E}">
        <p14:creationId xmlns:p14="http://schemas.microsoft.com/office/powerpoint/2010/main" val="11872536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ChangeArrowheads="1"/>
          </p:cNvSpPr>
          <p:nvPr/>
        </p:nvSpPr>
        <p:spPr bwMode="auto">
          <a:xfrm>
            <a:off x="1600200" y="152400"/>
            <a:ext cx="5867400" cy="947227"/>
          </a:xfrm>
          <a:prstGeom prst="rect">
            <a:avLst/>
          </a:prstGeom>
          <a:noFill/>
          <a:ln w="9525">
            <a:noFill/>
            <a:miter lim="800000"/>
            <a:headEnd/>
            <a:tailEnd/>
          </a:ln>
        </p:spPr>
        <p:txBody>
          <a:bodyPr>
            <a:prstTxWarp prst="textNoShape">
              <a:avLst/>
            </a:prstTxWarp>
          </a:bodyPr>
          <a:lstStyle/>
          <a:p>
            <a:pPr algn="ctr"/>
            <a:r>
              <a:rPr lang="en-US" sz="4400" dirty="0">
                <a:solidFill>
                  <a:srgbClr val="FFFFFF"/>
                </a:solidFill>
                <a:latin typeface="Arial"/>
                <a:cs typeface="Arial"/>
              </a:rPr>
              <a:t>Scenario C</a:t>
            </a:r>
          </a:p>
        </p:txBody>
      </p:sp>
      <p:pic>
        <p:nvPicPr>
          <p:cNvPr id="25605" name="Picture 3" descr="42808_UFDA_C_Bubble"/>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276183" y="1099627"/>
            <a:ext cx="6656642" cy="4667166"/>
          </a:xfrm>
          <a:noFill/>
        </p:spPr>
      </p:pic>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50</a:t>
            </a:fld>
            <a:endParaRPr lang="en-US" dirty="0">
              <a:solidFill>
                <a:prstClr val="white"/>
              </a:solidFill>
            </a:endParaRPr>
          </a:p>
        </p:txBody>
      </p:sp>
    </p:spTree>
    <p:extLst>
      <p:ext uri="{BB962C8B-B14F-4D97-AF65-F5344CB8AC3E}">
        <p14:creationId xmlns:p14="http://schemas.microsoft.com/office/powerpoint/2010/main" val="39415662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5"/>
          <p:cNvSpPr>
            <a:spLocks noGrp="1" noChangeArrowheads="1"/>
          </p:cNvSpPr>
          <p:nvPr>
            <p:ph type="title"/>
          </p:nvPr>
        </p:nvSpPr>
        <p:spPr>
          <a:noFill/>
        </p:spPr>
        <p:txBody>
          <a:bodyPr/>
          <a:lstStyle/>
          <a:p>
            <a:pPr eaLnBrk="1" hangingPunct="1"/>
            <a:r>
              <a:rPr lang="en-US" dirty="0">
                <a:solidFill>
                  <a:srgbClr val="FFFFFF"/>
                </a:solidFill>
              </a:rPr>
              <a:t>Suitability Analysis</a:t>
            </a:r>
          </a:p>
        </p:txBody>
      </p:sp>
      <p:sp>
        <p:nvSpPr>
          <p:cNvPr id="26635" name="Text Box 11"/>
          <p:cNvSpPr txBox="1">
            <a:spLocks noChangeArrowheads="1"/>
          </p:cNvSpPr>
          <p:nvPr/>
        </p:nvSpPr>
        <p:spPr bwMode="auto">
          <a:xfrm>
            <a:off x="4805112" y="5642610"/>
            <a:ext cx="2743200" cy="274637"/>
          </a:xfrm>
          <a:prstGeom prst="rect">
            <a:avLst/>
          </a:prstGeom>
          <a:noFill/>
          <a:ln w="9525">
            <a:noFill/>
            <a:miter lim="800000"/>
            <a:headEnd/>
            <a:tailEnd/>
          </a:ln>
          <a:effectLst/>
        </p:spPr>
        <p:txBody>
          <a:bodyPr>
            <a:prstTxWarp prst="textNoShape">
              <a:avLst/>
            </a:prstTxWarp>
            <a:spAutoFit/>
          </a:bodyPr>
          <a:lstStyle/>
          <a:p>
            <a:pPr algn="r">
              <a:spcBef>
                <a:spcPct val="50000"/>
              </a:spcBef>
            </a:pPr>
            <a:r>
              <a:rPr lang="en-US" sz="1200" dirty="0">
                <a:solidFill>
                  <a:schemeClr val="accent1"/>
                </a:solidFill>
              </a:rPr>
              <a:t>Photo by Linda Thompson/</a:t>
            </a:r>
            <a:r>
              <a:rPr lang="en-US" sz="1200" dirty="0" err="1">
                <a:solidFill>
                  <a:schemeClr val="accent1"/>
                </a:solidFill>
              </a:rPr>
              <a:t>Missoulian</a:t>
            </a:r>
            <a:endParaRPr lang="en-US" sz="1200" dirty="0">
              <a:solidFill>
                <a:schemeClr val="accent1"/>
              </a:solidFill>
            </a:endParaRPr>
          </a:p>
        </p:txBody>
      </p:sp>
      <p:pic>
        <p:nvPicPr>
          <p:cNvPr id="26637" name="Picture 13" descr="casey wilson 1 lt"/>
          <p:cNvPicPr>
            <a:picLocks noGrp="1" noChangeAspect="1" noChangeArrowheads="1"/>
          </p:cNvPicPr>
          <p:nvPr>
            <p:ph idx="4294967295"/>
          </p:nvPr>
        </p:nvPicPr>
        <p:blipFill>
          <a:blip r:embed="rId2" cstate="screen">
            <a:extLst>
              <a:ext uri="{28A0092B-C50C-407E-A947-70E740481C1C}">
                <a14:useLocalDpi xmlns:a14="http://schemas.microsoft.com/office/drawing/2010/main"/>
              </a:ext>
            </a:extLst>
          </a:blip>
          <a:srcRect/>
          <a:stretch>
            <a:fillRect/>
          </a:stretch>
        </p:blipFill>
        <p:spPr>
          <a:xfrm>
            <a:off x="1554748" y="1417638"/>
            <a:ext cx="5993564" cy="4224972"/>
          </a:xfrm>
        </p:spPr>
      </p:pic>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51</a:t>
            </a:fld>
            <a:endParaRPr lang="en-US" dirty="0">
              <a:solidFill>
                <a:prstClr val="white"/>
              </a:solidFill>
            </a:endParaRPr>
          </a:p>
        </p:txBody>
      </p:sp>
    </p:spTree>
    <p:extLst>
      <p:ext uri="{BB962C8B-B14F-4D97-AF65-F5344CB8AC3E}">
        <p14:creationId xmlns:p14="http://schemas.microsoft.com/office/powerpoint/2010/main" val="36079643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title"/>
          </p:nvPr>
        </p:nvSpPr>
        <p:spPr/>
        <p:txBody>
          <a:bodyPr/>
          <a:lstStyle/>
          <a:p>
            <a:pPr eaLnBrk="1" hangingPunct="1"/>
            <a:r>
              <a:rPr lang="en-US" dirty="0">
                <a:solidFill>
                  <a:srgbClr val="FFFFFF"/>
                </a:solidFill>
              </a:rPr>
              <a:t>Suitability Analysis</a:t>
            </a:r>
          </a:p>
        </p:txBody>
      </p:sp>
      <p:sp>
        <p:nvSpPr>
          <p:cNvPr id="27653" name="Rectangle 3"/>
          <p:cNvSpPr>
            <a:spLocks noGrp="1" noChangeArrowheads="1"/>
          </p:cNvSpPr>
          <p:nvPr>
            <p:ph type="body" idx="1"/>
          </p:nvPr>
        </p:nvSpPr>
        <p:spPr/>
        <p:txBody>
          <a:bodyPr>
            <a:normAutofit/>
          </a:bodyPr>
          <a:lstStyle/>
          <a:p>
            <a:pPr eaLnBrk="1" hangingPunct="1">
              <a:lnSpc>
                <a:spcPct val="90000"/>
              </a:lnSpc>
            </a:pPr>
            <a:r>
              <a:rPr lang="en-US" dirty="0">
                <a:solidFill>
                  <a:srgbClr val="FFFFFF"/>
                </a:solidFill>
              </a:rPr>
              <a:t>GIS tool to assess the lands inside the Urban Services Area as to their relative suitability for residential development.</a:t>
            </a:r>
          </a:p>
          <a:p>
            <a:pPr eaLnBrk="1" hangingPunct="1">
              <a:lnSpc>
                <a:spcPct val="90000"/>
              </a:lnSpc>
            </a:pPr>
            <a:r>
              <a:rPr lang="en-US" dirty="0">
                <a:solidFill>
                  <a:srgbClr val="FFFFFF"/>
                </a:solidFill>
              </a:rPr>
              <a:t>Suitability can be defined in terms of:</a:t>
            </a:r>
          </a:p>
          <a:p>
            <a:pPr lvl="1" eaLnBrk="1" hangingPunct="1">
              <a:lnSpc>
                <a:spcPct val="90000"/>
              </a:lnSpc>
            </a:pPr>
            <a:r>
              <a:rPr lang="en-US" sz="3200" dirty="0">
                <a:solidFill>
                  <a:srgbClr val="FFFFFF"/>
                </a:solidFill>
              </a:rPr>
              <a:t>physical and cultural limitations of the land and public services </a:t>
            </a:r>
          </a:p>
          <a:p>
            <a:pPr lvl="1" eaLnBrk="1" hangingPunct="1">
              <a:lnSpc>
                <a:spcPct val="90000"/>
              </a:lnSpc>
            </a:pPr>
            <a:r>
              <a:rPr lang="en-US" sz="3200" dirty="0">
                <a:solidFill>
                  <a:srgbClr val="FFFFFF"/>
                </a:solidFill>
              </a:rPr>
              <a:t>community goals as expressed in the Growth </a:t>
            </a:r>
            <a:r>
              <a:rPr lang="en-US" sz="3200" dirty="0" smtClean="0">
                <a:solidFill>
                  <a:srgbClr val="FFFFFF"/>
                </a:solidFill>
              </a:rPr>
              <a:t>Policy</a:t>
            </a:r>
          </a:p>
          <a:p>
            <a:pPr eaLnBrk="1" hangingPunct="1">
              <a:lnSpc>
                <a:spcPct val="90000"/>
              </a:lnSpc>
            </a:pPr>
            <a:endParaRPr lang="en-US" b="1" dirty="0">
              <a:solidFill>
                <a:srgbClr val="FFFFFF"/>
              </a:solidFill>
            </a:endParaRPr>
          </a:p>
        </p:txBody>
      </p:sp>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52</a:t>
            </a:fld>
            <a:endParaRPr lang="en-US" dirty="0">
              <a:solidFill>
                <a:prstClr val="white"/>
              </a:solidFill>
            </a:endParaRPr>
          </a:p>
        </p:txBody>
      </p:sp>
    </p:spTree>
    <p:extLst>
      <p:ext uri="{BB962C8B-B14F-4D97-AF65-F5344CB8AC3E}">
        <p14:creationId xmlns:p14="http://schemas.microsoft.com/office/powerpoint/2010/main" val="5970002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title"/>
          </p:nvPr>
        </p:nvSpPr>
        <p:spPr>
          <a:xfrm>
            <a:off x="457200" y="234534"/>
            <a:ext cx="8229600" cy="1143000"/>
          </a:xfrm>
        </p:spPr>
        <p:txBody>
          <a:bodyPr>
            <a:normAutofit/>
          </a:bodyPr>
          <a:lstStyle/>
          <a:p>
            <a:pPr eaLnBrk="1" hangingPunct="1"/>
            <a:r>
              <a:rPr lang="en-US" dirty="0" smtClean="0"/>
              <a:t>City </a:t>
            </a:r>
            <a:r>
              <a:rPr lang="en-US" dirty="0"/>
              <a:t>Fire travel response time</a:t>
            </a:r>
          </a:p>
        </p:txBody>
      </p:sp>
      <p:pic>
        <p:nvPicPr>
          <p:cNvPr id="32774" name="Picture 5" descr="s-cityfi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61948" y="1457743"/>
            <a:ext cx="4375734" cy="4375734"/>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53</a:t>
            </a:fld>
            <a:endParaRPr lang="en-US" dirty="0">
              <a:solidFill>
                <a:prstClr val="white"/>
              </a:solidFill>
            </a:endParaRPr>
          </a:p>
        </p:txBody>
      </p:sp>
    </p:spTree>
    <p:extLst>
      <p:ext uri="{BB962C8B-B14F-4D97-AF65-F5344CB8AC3E}">
        <p14:creationId xmlns:p14="http://schemas.microsoft.com/office/powerpoint/2010/main" val="21849018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title"/>
          </p:nvPr>
        </p:nvSpPr>
        <p:spPr>
          <a:xfrm>
            <a:off x="457200" y="167694"/>
            <a:ext cx="8229600" cy="1143000"/>
          </a:xfrm>
        </p:spPr>
        <p:txBody>
          <a:bodyPr/>
          <a:lstStyle/>
          <a:p>
            <a:pPr eaLnBrk="1" hangingPunct="1"/>
            <a:r>
              <a:rPr lang="en-US" dirty="0"/>
              <a:t>Access to Mountain Water lines</a:t>
            </a:r>
          </a:p>
        </p:txBody>
      </p:sp>
      <p:pic>
        <p:nvPicPr>
          <p:cNvPr id="28678" name="Picture 5" descr="s-mtnwat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95192" y="1256632"/>
            <a:ext cx="4384842" cy="4384842"/>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54</a:t>
            </a:fld>
            <a:endParaRPr lang="en-US" dirty="0">
              <a:solidFill>
                <a:prstClr val="white"/>
              </a:solidFill>
            </a:endParaRPr>
          </a:p>
        </p:txBody>
      </p:sp>
    </p:spTree>
    <p:extLst>
      <p:ext uri="{BB962C8B-B14F-4D97-AF65-F5344CB8AC3E}">
        <p14:creationId xmlns:p14="http://schemas.microsoft.com/office/powerpoint/2010/main" val="2252090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457200" y="234534"/>
            <a:ext cx="8229600" cy="1143000"/>
          </a:xfrm>
        </p:spPr>
        <p:txBody>
          <a:bodyPr/>
          <a:lstStyle/>
          <a:p>
            <a:pPr eaLnBrk="1" hangingPunct="1"/>
            <a:r>
              <a:rPr lang="en-US" dirty="0"/>
              <a:t>Access to City sewer</a:t>
            </a:r>
          </a:p>
        </p:txBody>
      </p:sp>
      <p:pic>
        <p:nvPicPr>
          <p:cNvPr id="29702" name="Picture 5" descr="s-sew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35207" y="1417638"/>
            <a:ext cx="4478505" cy="447850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55</a:t>
            </a:fld>
            <a:endParaRPr lang="en-US" dirty="0">
              <a:solidFill>
                <a:prstClr val="white"/>
              </a:solidFill>
            </a:endParaRPr>
          </a:p>
        </p:txBody>
      </p:sp>
    </p:spTree>
    <p:extLst>
      <p:ext uri="{BB962C8B-B14F-4D97-AF65-F5344CB8AC3E}">
        <p14:creationId xmlns:p14="http://schemas.microsoft.com/office/powerpoint/2010/main" val="40469767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a:xfrm>
            <a:off x="457200" y="181062"/>
            <a:ext cx="8229600" cy="1143000"/>
          </a:xfrm>
        </p:spPr>
        <p:txBody>
          <a:bodyPr/>
          <a:lstStyle/>
          <a:p>
            <a:pPr eaLnBrk="1" hangingPunct="1"/>
            <a:r>
              <a:rPr lang="en-US" dirty="0"/>
              <a:t>Access to roads</a:t>
            </a:r>
          </a:p>
        </p:txBody>
      </p:sp>
      <p:pic>
        <p:nvPicPr>
          <p:cNvPr id="30726" name="Picture 5" descr="S-TRAN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88160" y="1350798"/>
            <a:ext cx="4425031" cy="4425031"/>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56</a:t>
            </a:fld>
            <a:endParaRPr lang="en-US" dirty="0">
              <a:solidFill>
                <a:prstClr val="white"/>
              </a:solidFill>
            </a:endParaRPr>
          </a:p>
        </p:txBody>
      </p:sp>
    </p:spTree>
    <p:extLst>
      <p:ext uri="{BB962C8B-B14F-4D97-AF65-F5344CB8AC3E}">
        <p14:creationId xmlns:p14="http://schemas.microsoft.com/office/powerpoint/2010/main" val="15653581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a:xfrm>
            <a:off x="457200" y="247902"/>
            <a:ext cx="8229600" cy="1143000"/>
          </a:xfrm>
        </p:spPr>
        <p:txBody>
          <a:bodyPr>
            <a:normAutofit/>
          </a:bodyPr>
          <a:lstStyle/>
          <a:p>
            <a:pPr eaLnBrk="1" hangingPunct="1"/>
            <a:r>
              <a:rPr lang="en-US" dirty="0"/>
              <a:t>Access to transit and bike routes</a:t>
            </a:r>
          </a:p>
        </p:txBody>
      </p:sp>
      <p:pic>
        <p:nvPicPr>
          <p:cNvPr id="31750" name="Picture 4" descr="S-TRANSbik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61423" y="1390902"/>
            <a:ext cx="4598821" cy="4598821"/>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57</a:t>
            </a:fld>
            <a:endParaRPr lang="en-US" dirty="0">
              <a:solidFill>
                <a:prstClr val="white"/>
              </a:solidFill>
            </a:endParaRPr>
          </a:p>
        </p:txBody>
      </p:sp>
    </p:spTree>
    <p:extLst>
      <p:ext uri="{BB962C8B-B14F-4D97-AF65-F5344CB8AC3E}">
        <p14:creationId xmlns:p14="http://schemas.microsoft.com/office/powerpoint/2010/main" val="17638218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title"/>
          </p:nvPr>
        </p:nvSpPr>
        <p:spPr/>
        <p:txBody>
          <a:bodyPr>
            <a:normAutofit fontScale="90000"/>
          </a:bodyPr>
          <a:lstStyle/>
          <a:p>
            <a:pPr eaLnBrk="1" hangingPunct="1"/>
            <a:r>
              <a:rPr lang="en-US"/>
              <a:t>Prime soils and open space cornerstones</a:t>
            </a:r>
          </a:p>
        </p:txBody>
      </p:sp>
      <p:pic>
        <p:nvPicPr>
          <p:cNvPr id="33798" name="Picture 4" descr="s-so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75318" y="1671053"/>
            <a:ext cx="4438400" cy="44384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58</a:t>
            </a:fld>
            <a:endParaRPr lang="en-US" dirty="0">
              <a:solidFill>
                <a:prstClr val="white"/>
              </a:solidFill>
            </a:endParaRPr>
          </a:p>
        </p:txBody>
      </p:sp>
    </p:spTree>
    <p:extLst>
      <p:ext uri="{BB962C8B-B14F-4D97-AF65-F5344CB8AC3E}">
        <p14:creationId xmlns:p14="http://schemas.microsoft.com/office/powerpoint/2010/main" val="26469239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457200" y="76200"/>
            <a:ext cx="8229600" cy="1143000"/>
          </a:xfrm>
        </p:spPr>
        <p:txBody>
          <a:bodyPr/>
          <a:lstStyle/>
          <a:p>
            <a:pPr>
              <a:defRPr/>
            </a:pPr>
            <a:r>
              <a:rPr lang="en-US" dirty="0">
                <a:ea typeface="ＭＳ Ｐゴシック" charset="-128"/>
                <a:cs typeface="ＭＳ Ｐゴシック" charset="-128"/>
              </a:rPr>
              <a:t>What </a:t>
            </a:r>
            <a:r>
              <a:rPr lang="en-US" dirty="0" smtClean="0">
                <a:ea typeface="ＭＳ Ｐゴシック" charset="-128"/>
                <a:cs typeface="ＭＳ Ｐゴシック" charset="-128"/>
              </a:rPr>
              <a:t>I hear about smart growth</a:t>
            </a:r>
            <a:endParaRPr lang="en-US" dirty="0">
              <a:ea typeface="ＭＳ Ｐゴシック" charset="-128"/>
              <a:cs typeface="ＭＳ Ｐゴシック" charset="-128"/>
            </a:endParaRPr>
          </a:p>
        </p:txBody>
      </p:sp>
      <p:sp>
        <p:nvSpPr>
          <p:cNvPr id="4" name="Text Box 7"/>
          <p:cNvSpPr txBox="1">
            <a:spLocks noChangeArrowheads="1"/>
          </p:cNvSpPr>
          <p:nvPr/>
        </p:nvSpPr>
        <p:spPr bwMode="auto">
          <a:xfrm>
            <a:off x="6096000" y="5906093"/>
            <a:ext cx="1778574" cy="307777"/>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1400" dirty="0" err="1" smtClean="0"/>
              <a:t>Wengen</a:t>
            </a:r>
            <a:r>
              <a:rPr lang="en-US" sz="1400" dirty="0" smtClean="0"/>
              <a:t>, Switzerland</a:t>
            </a:r>
            <a:endParaRPr lang="en-US" sz="1400" dirty="0"/>
          </a:p>
        </p:txBody>
      </p:sp>
      <p:pic>
        <p:nvPicPr>
          <p:cNvPr id="6" name="Content Placeholder 5" descr="Wengen.jpg"/>
          <p:cNvPicPr>
            <a:picLocks noGrp="1" noChangeAspect="1"/>
          </p:cNvPicPr>
          <p:nvPr>
            <p:ph idx="1"/>
          </p:nvPr>
        </p:nvPicPr>
        <p:blipFill>
          <a:blip r:embed="rId3" cstate="screen">
            <a:extLst>
              <a:ext uri="{28A0092B-C50C-407E-A947-70E740481C1C}">
                <a14:useLocalDpi xmlns:a14="http://schemas.microsoft.com/office/drawing/2010/main"/>
              </a:ext>
            </a:extLst>
          </a:blip>
          <a:srcRect l="-13468" r="-13468"/>
          <a:stretch>
            <a:fillRect/>
          </a:stretch>
        </p:blipFill>
        <p:spPr>
          <a:xfrm>
            <a:off x="457200" y="1600200"/>
            <a:ext cx="8229600" cy="4360461"/>
          </a:xfrm>
        </p:spPr>
      </p:pic>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5</a:t>
            </a:fld>
            <a:endParaRPr lang="en-US" dirty="0">
              <a:solidFill>
                <a:prstClr val="white"/>
              </a:solidFill>
            </a:endParaRPr>
          </a:p>
        </p:txBody>
      </p:sp>
    </p:spTree>
    <p:extLst>
      <p:ext uri="{BB962C8B-B14F-4D97-AF65-F5344CB8AC3E}">
        <p14:creationId xmlns:p14="http://schemas.microsoft.com/office/powerpoint/2010/main" val="1119729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title"/>
          </p:nvPr>
        </p:nvSpPr>
        <p:spPr/>
        <p:txBody>
          <a:bodyPr/>
          <a:lstStyle/>
          <a:p>
            <a:pPr eaLnBrk="1" hangingPunct="1"/>
            <a:r>
              <a:rPr lang="en-US"/>
              <a:t>Sensitive lands</a:t>
            </a:r>
          </a:p>
        </p:txBody>
      </p:sp>
      <p:pic>
        <p:nvPicPr>
          <p:cNvPr id="34822" name="Picture 4" descr="S-sensitive land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88686" y="1417638"/>
            <a:ext cx="4411663" cy="441166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59</a:t>
            </a:fld>
            <a:endParaRPr lang="en-US" dirty="0">
              <a:solidFill>
                <a:prstClr val="white"/>
              </a:solidFill>
            </a:endParaRPr>
          </a:p>
        </p:txBody>
      </p:sp>
    </p:spTree>
    <p:extLst>
      <p:ext uri="{BB962C8B-B14F-4D97-AF65-F5344CB8AC3E}">
        <p14:creationId xmlns:p14="http://schemas.microsoft.com/office/powerpoint/2010/main" val="42630565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title"/>
          </p:nvPr>
        </p:nvSpPr>
        <p:spPr/>
        <p:txBody>
          <a:bodyPr/>
          <a:lstStyle/>
          <a:p>
            <a:pPr eaLnBrk="1" hangingPunct="1"/>
            <a:r>
              <a:rPr lang="en-US"/>
              <a:t>Key wildlife habitat</a:t>
            </a:r>
          </a:p>
        </p:txBody>
      </p:sp>
      <p:pic>
        <p:nvPicPr>
          <p:cNvPr id="35846" name="Picture 5" descr="s-wildlif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5001" y="1590843"/>
            <a:ext cx="4572084" cy="4572084"/>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60</a:t>
            </a:fld>
            <a:endParaRPr lang="en-US" dirty="0">
              <a:solidFill>
                <a:prstClr val="white"/>
              </a:solidFill>
            </a:endParaRPr>
          </a:p>
        </p:txBody>
      </p:sp>
    </p:spTree>
    <p:extLst>
      <p:ext uri="{BB962C8B-B14F-4D97-AF65-F5344CB8AC3E}">
        <p14:creationId xmlns:p14="http://schemas.microsoft.com/office/powerpoint/2010/main" val="14778857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title"/>
          </p:nvPr>
        </p:nvSpPr>
        <p:spPr/>
        <p:txBody>
          <a:bodyPr>
            <a:normAutofit fontScale="90000"/>
          </a:bodyPr>
          <a:lstStyle/>
          <a:p>
            <a:pPr eaLnBrk="1" hangingPunct="1"/>
            <a:r>
              <a:rPr lang="en-US"/>
              <a:t>Combined model with constrained land</a:t>
            </a:r>
          </a:p>
        </p:txBody>
      </p:sp>
      <p:pic>
        <p:nvPicPr>
          <p:cNvPr id="38918" name="Picture 5" descr="s-combo-constrained"/>
          <p:cNvPicPr>
            <a:picLocks noChangeAspect="1" noChangeArrowheads="1"/>
          </p:cNvPicPr>
          <p:nvPr/>
        </p:nvPicPr>
        <p:blipFill>
          <a:blip r:embed="rId2"/>
          <a:stretch>
            <a:fillRect/>
          </a:stretch>
        </p:blipFill>
        <p:spPr bwMode="auto">
          <a:xfrm>
            <a:off x="2348583" y="1577475"/>
            <a:ext cx="4491874" cy="4491874"/>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61</a:t>
            </a:fld>
            <a:endParaRPr lang="en-US" dirty="0">
              <a:solidFill>
                <a:prstClr val="white"/>
              </a:solidFill>
            </a:endParaRPr>
          </a:p>
        </p:txBody>
      </p:sp>
    </p:spTree>
    <p:extLst>
      <p:ext uri="{BB962C8B-B14F-4D97-AF65-F5344CB8AC3E}">
        <p14:creationId xmlns:p14="http://schemas.microsoft.com/office/powerpoint/2010/main" val="2795518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a:bodyPr>
          <a:lstStyle/>
          <a:p>
            <a:r>
              <a:rPr lang="en-US"/>
              <a:t>Residential Allocation Map</a:t>
            </a:r>
          </a:p>
        </p:txBody>
      </p:sp>
      <p:sp>
        <p:nvSpPr>
          <p:cNvPr id="4" name="Text Placeholder 3"/>
          <p:cNvSpPr>
            <a:spLocks noGrp="1"/>
          </p:cNvSpPr>
          <p:nvPr>
            <p:ph type="body" sz="half" idx="1"/>
          </p:nvPr>
        </p:nvSpPr>
        <p:spPr/>
        <p:txBody>
          <a:bodyPr/>
          <a:lstStyle/>
          <a:p>
            <a:r>
              <a:rPr lang="en-US" dirty="0" smtClean="0"/>
              <a:t>Annexation and zoning decision</a:t>
            </a:r>
          </a:p>
          <a:p>
            <a:r>
              <a:rPr lang="en-US" dirty="0" smtClean="0"/>
              <a:t>Infrastructure investment</a:t>
            </a:r>
          </a:p>
          <a:p>
            <a:r>
              <a:rPr lang="en-US" dirty="0" smtClean="0"/>
              <a:t>Neighborhood planning</a:t>
            </a:r>
            <a:endParaRPr lang="en-US" dirty="0"/>
          </a:p>
        </p:txBody>
      </p:sp>
      <p:pic>
        <p:nvPicPr>
          <p:cNvPr id="71683" name="Picture 3"/>
          <p:cNvPicPr>
            <a:picLocks noChangeAspect="1" noChangeArrowheads="1"/>
          </p:cNvPicPr>
          <p:nvPr/>
        </p:nvPicPr>
        <p:blipFill>
          <a:blip r:embed="rId2"/>
          <a:srcRect/>
          <a:stretch>
            <a:fillRect/>
          </a:stretch>
        </p:blipFill>
        <p:spPr bwMode="auto">
          <a:xfrm>
            <a:off x="4438639" y="1981200"/>
            <a:ext cx="4248161" cy="3249612"/>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fld id="{B62078CD-B65C-A743-8C45-DBBECF236FFE}" type="slidenum">
              <a:rPr lang="en-US" smtClean="0">
                <a:solidFill>
                  <a:prstClr val="white"/>
                </a:solidFill>
              </a:rPr>
              <a:pPr/>
              <a:t>62</a:t>
            </a:fld>
            <a:endParaRPr lang="en-US">
              <a:solidFill>
                <a:prstClr val="white"/>
              </a:solidFill>
            </a:endParaRPr>
          </a:p>
        </p:txBody>
      </p:sp>
    </p:spTree>
    <p:extLst>
      <p:ext uri="{BB962C8B-B14F-4D97-AF65-F5344CB8AC3E}">
        <p14:creationId xmlns:p14="http://schemas.microsoft.com/office/powerpoint/2010/main" val="353467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6" descr="J:\10200\10261\Presentations\10261Scans\BelvBus.t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889625"/>
          </a:xfrm>
          <a:prstGeom prst="rect">
            <a:avLst/>
          </a:prstGeom>
          <a:noFill/>
          <a:extLst>
            <a:ext uri="{909E8E84-426E-40dd-AFC4-6F175D3DCCD1}">
              <a14:hiddenFill xmlns:a14="http://schemas.microsoft.com/office/drawing/2010/main">
                <a:solidFill>
                  <a:srgbClr val="FFFFFF"/>
                </a:solidFill>
              </a14:hiddenFill>
            </a:ext>
          </a:extLst>
        </p:spPr>
      </p:pic>
      <p:sp>
        <p:nvSpPr>
          <p:cNvPr id="44039" name="Text Box 7"/>
          <p:cNvSpPr txBox="1">
            <a:spLocks noChangeArrowheads="1"/>
          </p:cNvSpPr>
          <p:nvPr/>
        </p:nvSpPr>
        <p:spPr bwMode="auto">
          <a:xfrm>
            <a:off x="838200" y="4419600"/>
            <a:ext cx="8229600"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lnSpc>
                <a:spcPct val="110000"/>
              </a:lnSpc>
              <a:spcBef>
                <a:spcPct val="50000"/>
              </a:spcBef>
            </a:pPr>
            <a:r>
              <a:rPr lang="en-US" sz="3200" b="1" i="1">
                <a:solidFill>
                  <a:srgbClr val="DA8A5E"/>
                </a:solidFill>
                <a:latin typeface="Arial Black" charset="0"/>
              </a:rPr>
              <a:t>Pedestrian Overlay Districts </a:t>
            </a:r>
            <a:br>
              <a:rPr lang="en-US" sz="3200" b="1" i="1">
                <a:solidFill>
                  <a:srgbClr val="DA8A5E"/>
                </a:solidFill>
                <a:latin typeface="Arial Black" charset="0"/>
              </a:rPr>
            </a:br>
            <a:r>
              <a:rPr lang="en-US" sz="3200" b="1" i="1">
                <a:solidFill>
                  <a:srgbClr val="DA8A5E"/>
                </a:solidFill>
                <a:latin typeface="Arial Black" charset="0"/>
              </a:rPr>
              <a:t>and Design Guidelines</a:t>
            </a:r>
            <a:endParaRPr lang="en-US" sz="2600" i="1">
              <a:solidFill>
                <a:srgbClr val="DA8A5E"/>
              </a:solidFill>
              <a:latin typeface="Arial Black" charset="0"/>
            </a:endParaRPr>
          </a:p>
        </p:txBody>
      </p:sp>
    </p:spTree>
    <p:extLst>
      <p:ext uri="{BB962C8B-B14F-4D97-AF65-F5344CB8AC3E}">
        <p14:creationId xmlns:p14="http://schemas.microsoft.com/office/powerpoint/2010/main" val="37275626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85800" y="990600"/>
            <a:ext cx="7772400" cy="762000"/>
          </a:xfrm>
        </p:spPr>
        <p:txBody>
          <a:bodyPr/>
          <a:lstStyle/>
          <a:p>
            <a:r>
              <a:rPr lang="en-US"/>
              <a:t>Pedestrian Overlay District</a:t>
            </a:r>
          </a:p>
        </p:txBody>
      </p:sp>
      <p:sp>
        <p:nvSpPr>
          <p:cNvPr id="96259" name="Rectangle 3"/>
          <p:cNvSpPr>
            <a:spLocks noGrp="1" noChangeArrowheads="1"/>
          </p:cNvSpPr>
          <p:nvPr>
            <p:ph type="body" idx="1"/>
          </p:nvPr>
        </p:nvSpPr>
        <p:spPr>
          <a:xfrm>
            <a:off x="838200" y="1981200"/>
            <a:ext cx="7543800" cy="3429000"/>
          </a:xfrm>
        </p:spPr>
        <p:txBody>
          <a:bodyPr/>
          <a:lstStyle/>
          <a:p>
            <a:r>
              <a:rPr lang="en-US"/>
              <a:t>Review existing land uses, transit </a:t>
            </a:r>
            <a:br>
              <a:rPr lang="en-US"/>
            </a:br>
            <a:r>
              <a:rPr lang="en-US"/>
              <a:t>and pedestrian generators, and linkage opportunities</a:t>
            </a:r>
            <a:br>
              <a:rPr lang="en-US"/>
            </a:br>
            <a:endParaRPr lang="en-US"/>
          </a:p>
          <a:p>
            <a:r>
              <a:rPr lang="en-US"/>
              <a:t>Develop design tools to encourage pedestrian travel and access to transit</a:t>
            </a:r>
          </a:p>
        </p:txBody>
      </p:sp>
      <p:sp>
        <p:nvSpPr>
          <p:cNvPr id="96260" name="Text Box 4"/>
          <p:cNvSpPr txBox="1">
            <a:spLocks noChangeArrowheads="1"/>
          </p:cNvSpPr>
          <p:nvPr/>
        </p:nvSpPr>
        <p:spPr bwMode="auto">
          <a:xfrm>
            <a:off x="304800" y="304800"/>
            <a:ext cx="7772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i="1">
                <a:solidFill>
                  <a:srgbClr val="DA8A5E"/>
                </a:solidFill>
                <a:latin typeface="Arial Black" charset="0"/>
              </a:rPr>
              <a:t>Pedestrian Overlay Districts and Design Guidelines</a:t>
            </a:r>
          </a:p>
        </p:txBody>
      </p:sp>
      <p:sp>
        <p:nvSpPr>
          <p:cNvPr id="2" name="Slide Number Placeholder 1"/>
          <p:cNvSpPr>
            <a:spLocks noGrp="1"/>
          </p:cNvSpPr>
          <p:nvPr>
            <p:ph type="sldNum" sz="quarter" idx="12"/>
          </p:nvPr>
        </p:nvSpPr>
        <p:spPr/>
        <p:txBody>
          <a:bodyPr/>
          <a:lstStyle/>
          <a:p>
            <a:fld id="{08F23A98-31B5-4E6B-A471-BE7F28C85BF3}" type="slidenum">
              <a:rPr lang="en-US" sz="1400" smtClean="0">
                <a:solidFill>
                  <a:prstClr val="white"/>
                </a:solidFill>
              </a:rPr>
              <a:pPr/>
              <a:t>64</a:t>
            </a:fld>
            <a:endParaRPr lang="en-US" sz="1400" dirty="0">
              <a:solidFill>
                <a:prstClr val="white"/>
              </a:solidFill>
            </a:endParaRPr>
          </a:p>
        </p:txBody>
      </p:sp>
    </p:spTree>
    <p:extLst>
      <p:ext uri="{BB962C8B-B14F-4D97-AF65-F5344CB8AC3E}">
        <p14:creationId xmlns:p14="http://schemas.microsoft.com/office/powerpoint/2010/main" val="39306419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143000" y="1524000"/>
            <a:ext cx="7239000" cy="3505200"/>
          </a:xfrm>
        </p:spPr>
        <p:txBody>
          <a:bodyPr/>
          <a:lstStyle/>
          <a:p>
            <a:pPr algn="l">
              <a:lnSpc>
                <a:spcPct val="95000"/>
              </a:lnSpc>
              <a:spcBef>
                <a:spcPct val="300000"/>
              </a:spcBef>
            </a:pPr>
            <a:r>
              <a:rPr lang="en-US" sz="2800" dirty="0"/>
              <a:t>Comprehensive Plan</a:t>
            </a:r>
            <a:br>
              <a:rPr lang="en-US" sz="2800" dirty="0"/>
            </a:br>
            <a:r>
              <a:rPr lang="en-US" sz="2800" dirty="0"/>
              <a:t/>
            </a:r>
            <a:br>
              <a:rPr lang="en-US" sz="2800" dirty="0"/>
            </a:br>
            <a:r>
              <a:rPr lang="en-US" sz="2800" dirty="0"/>
              <a:t/>
            </a:r>
            <a:br>
              <a:rPr lang="en-US" sz="2800" dirty="0"/>
            </a:br>
            <a:r>
              <a:rPr lang="en-US" sz="2800" dirty="0"/>
              <a:t>		</a:t>
            </a:r>
            <a:r>
              <a:rPr lang="en-US" sz="2800" dirty="0" smtClean="0"/>
              <a:t>			Zoning </a:t>
            </a:r>
            <a:r>
              <a:rPr lang="en-US" sz="2800" dirty="0"/>
              <a:t>Code</a:t>
            </a:r>
            <a:br>
              <a:rPr lang="en-US" sz="2800" dirty="0"/>
            </a:br>
            <a:r>
              <a:rPr lang="en-US" sz="2800" dirty="0"/>
              <a:t/>
            </a:r>
            <a:br>
              <a:rPr lang="en-US" sz="2800" dirty="0"/>
            </a:br>
            <a:r>
              <a:rPr lang="en-US" sz="2800" dirty="0"/>
              <a:t/>
            </a:r>
            <a:br>
              <a:rPr lang="en-US" sz="2800" dirty="0"/>
            </a:br>
            <a:r>
              <a:rPr lang="en-US" sz="2800" dirty="0"/>
              <a:t>				</a:t>
            </a:r>
            <a:r>
              <a:rPr lang="en-US" sz="2800" dirty="0" smtClean="0"/>
              <a:t>			Pedestrian</a:t>
            </a:r>
            <a:r>
              <a:rPr lang="en-US" sz="2800" dirty="0"/>
              <a:t/>
            </a:r>
            <a:br>
              <a:rPr lang="en-US" sz="2800" dirty="0"/>
            </a:br>
            <a:r>
              <a:rPr lang="en-US" sz="2800" dirty="0"/>
              <a:t>				</a:t>
            </a:r>
            <a:r>
              <a:rPr lang="en-US" sz="2800" dirty="0" smtClean="0"/>
              <a:t>			Overlay </a:t>
            </a:r>
            <a:r>
              <a:rPr lang="en-US" sz="2800" dirty="0"/>
              <a:t>District</a:t>
            </a:r>
            <a:endParaRPr lang="en-US" dirty="0"/>
          </a:p>
        </p:txBody>
      </p:sp>
      <p:sp>
        <p:nvSpPr>
          <p:cNvPr id="72710" name="Text Box 6"/>
          <p:cNvSpPr txBox="1">
            <a:spLocks noChangeArrowheads="1"/>
          </p:cNvSpPr>
          <p:nvPr/>
        </p:nvSpPr>
        <p:spPr bwMode="auto">
          <a:xfrm>
            <a:off x="304800" y="304800"/>
            <a:ext cx="7772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i="1">
                <a:solidFill>
                  <a:srgbClr val="DA8A5E"/>
                </a:solidFill>
                <a:latin typeface="Arial Black" charset="0"/>
              </a:rPr>
              <a:t>Pedestrian Overlay Districts and Design Guidelines</a:t>
            </a:r>
          </a:p>
        </p:txBody>
      </p:sp>
      <p:sp>
        <p:nvSpPr>
          <p:cNvPr id="72711" name="AutoShape 7"/>
          <p:cNvSpPr>
            <a:spLocks noChangeArrowheads="1"/>
          </p:cNvSpPr>
          <p:nvPr/>
        </p:nvSpPr>
        <p:spPr bwMode="auto">
          <a:xfrm rot="5400000">
            <a:off x="2933700" y="3619500"/>
            <a:ext cx="1143000" cy="914400"/>
          </a:xfrm>
          <a:custGeom>
            <a:avLst/>
            <a:gdLst>
              <a:gd name="G0" fmla="+- 12329 0 0"/>
              <a:gd name="G1" fmla="+- 18929 0 0"/>
              <a:gd name="G2" fmla="+- 5887 0 0"/>
              <a:gd name="G3" fmla="*/ 12329 1 2"/>
              <a:gd name="G4" fmla="+- G3 10800 0"/>
              <a:gd name="G5" fmla="+- 21600 12329 18929"/>
              <a:gd name="G6" fmla="+- 18929 5887 0"/>
              <a:gd name="G7" fmla="*/ G6 1 2"/>
              <a:gd name="G8" fmla="*/ 18929 2 1"/>
              <a:gd name="G9" fmla="+- G8 0 21600"/>
              <a:gd name="G10" fmla="*/ 21600 G0 G1"/>
              <a:gd name="G11" fmla="*/ 21600 G4 G1"/>
              <a:gd name="G12" fmla="*/ 21600 G5 G1"/>
              <a:gd name="G13" fmla="*/ 21600 G7 G1"/>
              <a:gd name="G14" fmla="*/ 18929 1 2"/>
              <a:gd name="G15" fmla="+- G5 0 G4"/>
              <a:gd name="G16" fmla="+- G0 0 G4"/>
              <a:gd name="G17" fmla="*/ G2 G15 G16"/>
              <a:gd name="T0" fmla="*/ 16965 w 21600"/>
              <a:gd name="T1" fmla="*/ 0 h 21600"/>
              <a:gd name="T2" fmla="*/ 12329 w 21600"/>
              <a:gd name="T3" fmla="*/ 5887 h 21600"/>
              <a:gd name="T4" fmla="*/ 0 w 21600"/>
              <a:gd name="T5" fmla="*/ 19359 h 21600"/>
              <a:gd name="T6" fmla="*/ 9465 w 21600"/>
              <a:gd name="T7" fmla="*/ 21600 h 21600"/>
              <a:gd name="T8" fmla="*/ 18929 w 21600"/>
              <a:gd name="T9" fmla="*/ 14159 h 21600"/>
              <a:gd name="T10" fmla="*/ 21600 w 21600"/>
              <a:gd name="T11" fmla="*/ 5887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965" y="0"/>
                </a:moveTo>
                <a:lnTo>
                  <a:pt x="12329" y="5887"/>
                </a:lnTo>
                <a:lnTo>
                  <a:pt x="15000" y="5887"/>
                </a:lnTo>
                <a:lnTo>
                  <a:pt x="15000" y="17117"/>
                </a:lnTo>
                <a:lnTo>
                  <a:pt x="0" y="17117"/>
                </a:lnTo>
                <a:lnTo>
                  <a:pt x="0" y="21600"/>
                </a:lnTo>
                <a:lnTo>
                  <a:pt x="18929" y="21600"/>
                </a:lnTo>
                <a:lnTo>
                  <a:pt x="18929" y="5887"/>
                </a:lnTo>
                <a:lnTo>
                  <a:pt x="21600" y="5887"/>
                </a:lnTo>
                <a:close/>
              </a:path>
            </a:pathLst>
          </a:custGeom>
          <a:solidFill>
            <a:schemeClr val="accent6"/>
          </a:solidFill>
          <a:ln>
            <a:noFill/>
          </a:ln>
          <a:effectLst/>
        </p:spPr>
        <p:txBody>
          <a:bodyPr wrap="none" anchor="ctr"/>
          <a:lstStyle/>
          <a:p>
            <a:endParaRPr lang="en-US"/>
          </a:p>
        </p:txBody>
      </p:sp>
      <p:sp>
        <p:nvSpPr>
          <p:cNvPr id="72714" name="AutoShape 10"/>
          <p:cNvSpPr>
            <a:spLocks noChangeArrowheads="1"/>
          </p:cNvSpPr>
          <p:nvPr/>
        </p:nvSpPr>
        <p:spPr bwMode="auto">
          <a:xfrm rot="5400000">
            <a:off x="2324100" y="2247900"/>
            <a:ext cx="1143000" cy="914400"/>
          </a:xfrm>
          <a:custGeom>
            <a:avLst/>
            <a:gdLst>
              <a:gd name="G0" fmla="+- 12329 0 0"/>
              <a:gd name="G1" fmla="+- 18929 0 0"/>
              <a:gd name="G2" fmla="+- 5887 0 0"/>
              <a:gd name="G3" fmla="*/ 12329 1 2"/>
              <a:gd name="G4" fmla="+- G3 10800 0"/>
              <a:gd name="G5" fmla="+- 21600 12329 18929"/>
              <a:gd name="G6" fmla="+- 18929 5887 0"/>
              <a:gd name="G7" fmla="*/ G6 1 2"/>
              <a:gd name="G8" fmla="*/ 18929 2 1"/>
              <a:gd name="G9" fmla="+- G8 0 21600"/>
              <a:gd name="G10" fmla="*/ 21600 G0 G1"/>
              <a:gd name="G11" fmla="*/ 21600 G4 G1"/>
              <a:gd name="G12" fmla="*/ 21600 G5 G1"/>
              <a:gd name="G13" fmla="*/ 21600 G7 G1"/>
              <a:gd name="G14" fmla="*/ 18929 1 2"/>
              <a:gd name="G15" fmla="+- G5 0 G4"/>
              <a:gd name="G16" fmla="+- G0 0 G4"/>
              <a:gd name="G17" fmla="*/ G2 G15 G16"/>
              <a:gd name="T0" fmla="*/ 16965 w 21600"/>
              <a:gd name="T1" fmla="*/ 0 h 21600"/>
              <a:gd name="T2" fmla="*/ 12329 w 21600"/>
              <a:gd name="T3" fmla="*/ 5887 h 21600"/>
              <a:gd name="T4" fmla="*/ 0 w 21600"/>
              <a:gd name="T5" fmla="*/ 19359 h 21600"/>
              <a:gd name="T6" fmla="*/ 9465 w 21600"/>
              <a:gd name="T7" fmla="*/ 21600 h 21600"/>
              <a:gd name="T8" fmla="*/ 18929 w 21600"/>
              <a:gd name="T9" fmla="*/ 14159 h 21600"/>
              <a:gd name="T10" fmla="*/ 21600 w 21600"/>
              <a:gd name="T11" fmla="*/ 5887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965" y="0"/>
                </a:moveTo>
                <a:lnTo>
                  <a:pt x="12329" y="5887"/>
                </a:lnTo>
                <a:lnTo>
                  <a:pt x="15000" y="5887"/>
                </a:lnTo>
                <a:lnTo>
                  <a:pt x="15000" y="17117"/>
                </a:lnTo>
                <a:lnTo>
                  <a:pt x="0" y="17117"/>
                </a:lnTo>
                <a:lnTo>
                  <a:pt x="0" y="21600"/>
                </a:lnTo>
                <a:lnTo>
                  <a:pt x="18929" y="21600"/>
                </a:lnTo>
                <a:lnTo>
                  <a:pt x="18929" y="5887"/>
                </a:lnTo>
                <a:lnTo>
                  <a:pt x="21600" y="5887"/>
                </a:lnTo>
                <a:close/>
              </a:path>
            </a:pathLst>
          </a:custGeom>
          <a:solidFill>
            <a:schemeClr val="accent6"/>
          </a:solidFill>
          <a:ln>
            <a:noFill/>
          </a:ln>
          <a:effectLst/>
        </p:spPr>
        <p:txBody>
          <a:bodyPr wrap="none" anchor="ctr"/>
          <a:lstStyle/>
          <a:p>
            <a:endParaRPr lang="en-US"/>
          </a:p>
        </p:txBody>
      </p:sp>
      <p:sp>
        <p:nvSpPr>
          <p:cNvPr id="72716" name="Oval 12"/>
          <p:cNvSpPr>
            <a:spLocks noChangeArrowheads="1"/>
          </p:cNvSpPr>
          <p:nvPr/>
        </p:nvSpPr>
        <p:spPr bwMode="auto">
          <a:xfrm>
            <a:off x="6629400" y="2514600"/>
            <a:ext cx="1981200" cy="1219200"/>
          </a:xfrm>
          <a:prstGeom prst="ellipse">
            <a:avLst/>
          </a:prstGeom>
          <a:solidFill>
            <a:schemeClr val="accent6"/>
          </a:solidFill>
          <a:ln w="28575">
            <a:solidFill>
              <a:srgbClr val="5100F4"/>
            </a:solidFill>
            <a:round/>
            <a:headEnd/>
            <a:tailEnd/>
          </a:ln>
          <a:effectLst/>
        </p:spPr>
        <p:txBody>
          <a:bodyPr wrap="none" anchor="ctr"/>
          <a:lstStyle/>
          <a:p>
            <a:endParaRPr lang="en-US"/>
          </a:p>
        </p:txBody>
      </p:sp>
      <p:sp>
        <p:nvSpPr>
          <p:cNvPr id="72717" name="Line 13"/>
          <p:cNvSpPr>
            <a:spLocks noChangeShapeType="1"/>
          </p:cNvSpPr>
          <p:nvPr/>
        </p:nvSpPr>
        <p:spPr bwMode="auto">
          <a:xfrm flipH="1">
            <a:off x="6019800" y="3124200"/>
            <a:ext cx="685800" cy="0"/>
          </a:xfrm>
          <a:prstGeom prst="line">
            <a:avLst/>
          </a:prstGeom>
          <a:noFill/>
          <a:ln w="38100">
            <a:solidFill>
              <a:schemeClr val="accent6"/>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18" name="Line 14"/>
          <p:cNvSpPr>
            <a:spLocks noChangeShapeType="1"/>
          </p:cNvSpPr>
          <p:nvPr/>
        </p:nvSpPr>
        <p:spPr bwMode="auto">
          <a:xfrm>
            <a:off x="7620000" y="3733800"/>
            <a:ext cx="0" cy="381000"/>
          </a:xfrm>
          <a:prstGeom prst="line">
            <a:avLst/>
          </a:prstGeom>
          <a:noFill/>
          <a:ln w="38100">
            <a:solidFill>
              <a:schemeClr val="accent6"/>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19" name="Text Box 15"/>
          <p:cNvSpPr txBox="1">
            <a:spLocks noChangeArrowheads="1"/>
          </p:cNvSpPr>
          <p:nvPr/>
        </p:nvSpPr>
        <p:spPr bwMode="auto">
          <a:xfrm>
            <a:off x="6629400" y="2789237"/>
            <a:ext cx="19050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50000"/>
              </a:lnSpc>
              <a:spcBef>
                <a:spcPct val="50000"/>
              </a:spcBef>
            </a:pPr>
            <a:r>
              <a:rPr lang="en-US" b="1" i="1" dirty="0">
                <a:solidFill>
                  <a:srgbClr val="502800"/>
                </a:solidFill>
                <a:latin typeface="Arial" charset="0"/>
              </a:rPr>
              <a:t>Design</a:t>
            </a:r>
          </a:p>
          <a:p>
            <a:pPr algn="ctr">
              <a:lnSpc>
                <a:spcPct val="50000"/>
              </a:lnSpc>
              <a:spcBef>
                <a:spcPct val="50000"/>
              </a:spcBef>
            </a:pPr>
            <a:r>
              <a:rPr lang="en-US" b="1" i="1" dirty="0">
                <a:solidFill>
                  <a:srgbClr val="502800"/>
                </a:solidFill>
                <a:latin typeface="Arial" charset="0"/>
              </a:rPr>
              <a:t>Guidelines</a:t>
            </a:r>
            <a:endParaRPr lang="en-US" dirty="0"/>
          </a:p>
        </p:txBody>
      </p:sp>
    </p:spTree>
    <p:extLst>
      <p:ext uri="{BB962C8B-B14F-4D97-AF65-F5344CB8AC3E}">
        <p14:creationId xmlns:p14="http://schemas.microsoft.com/office/powerpoint/2010/main" val="25151172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ext Box 6"/>
          <p:cNvSpPr txBox="1">
            <a:spLocks noChangeArrowheads="1"/>
          </p:cNvSpPr>
          <p:nvPr/>
        </p:nvSpPr>
        <p:spPr bwMode="auto">
          <a:xfrm>
            <a:off x="304800" y="304800"/>
            <a:ext cx="7772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i="1">
                <a:solidFill>
                  <a:srgbClr val="DA8A5E"/>
                </a:solidFill>
                <a:latin typeface="Arial Black" charset="0"/>
              </a:rPr>
              <a:t>Pedestrian Overlay Districts and Design Guidelines</a:t>
            </a:r>
          </a:p>
        </p:txBody>
      </p:sp>
      <p:pic>
        <p:nvPicPr>
          <p:cNvPr id="18439" name="Picture 7" descr="J:\10200\10261\Presentations\10261Scans\Streetscape.t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1371600"/>
            <a:ext cx="8382000" cy="398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5322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304800" y="304800"/>
            <a:ext cx="7772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i="1">
                <a:solidFill>
                  <a:srgbClr val="DA8A5E"/>
                </a:solidFill>
                <a:latin typeface="Arial Black" charset="0"/>
              </a:rPr>
              <a:t>Pedestrian Overlay Districts and Design Guidelines</a:t>
            </a:r>
          </a:p>
        </p:txBody>
      </p:sp>
      <p:pic>
        <p:nvPicPr>
          <p:cNvPr id="69637" name="Picture 5" descr="J:\10200\10261\Presentations\10261Scans\StripBfor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946150"/>
            <a:ext cx="6324600" cy="4832350"/>
          </a:xfrm>
          <a:prstGeom prst="rect">
            <a:avLst/>
          </a:prstGeom>
          <a:noFill/>
          <a:extLst>
            <a:ext uri="{909E8E84-426E-40dd-AFC4-6F175D3DCCD1}">
              <a14:hiddenFill xmlns:a14="http://schemas.microsoft.com/office/drawing/2010/main">
                <a:solidFill>
                  <a:srgbClr val="FFFFFF"/>
                </a:solidFill>
              </a14:hiddenFill>
            </a:ext>
          </a:extLst>
        </p:spPr>
      </p:pic>
      <p:sp>
        <p:nvSpPr>
          <p:cNvPr id="69638" name="Text Box 6"/>
          <p:cNvSpPr txBox="1">
            <a:spLocks noChangeArrowheads="1"/>
          </p:cNvSpPr>
          <p:nvPr/>
        </p:nvSpPr>
        <p:spPr bwMode="auto">
          <a:xfrm>
            <a:off x="1447800" y="5821363"/>
            <a:ext cx="5943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a:solidFill>
                  <a:srgbClr val="502800"/>
                </a:solidFill>
              </a:rPr>
              <a:t>Source:  </a:t>
            </a:r>
            <a:r>
              <a:rPr lang="en-US" sz="1200" i="1">
                <a:solidFill>
                  <a:srgbClr val="502800"/>
                </a:solidFill>
              </a:rPr>
              <a:t>Redevelopment for Livable Communities</a:t>
            </a:r>
            <a:r>
              <a:rPr lang="en-US" sz="1200">
                <a:solidFill>
                  <a:srgbClr val="502800"/>
                </a:solidFill>
              </a:rPr>
              <a:t>, Washington State Energy Office, 1996</a:t>
            </a:r>
          </a:p>
        </p:txBody>
      </p:sp>
      <p:sp>
        <p:nvSpPr>
          <p:cNvPr id="2" name="Slide Number Placeholder 1"/>
          <p:cNvSpPr>
            <a:spLocks noGrp="1"/>
          </p:cNvSpPr>
          <p:nvPr>
            <p:ph type="sldNum" sz="quarter" idx="12"/>
          </p:nvPr>
        </p:nvSpPr>
        <p:spPr/>
        <p:txBody>
          <a:bodyPr/>
          <a:lstStyle/>
          <a:p>
            <a:fld id="{B62078CD-B65C-A743-8C45-DBBECF236FFE}" type="slidenum">
              <a:rPr lang="en-US" smtClean="0">
                <a:solidFill>
                  <a:prstClr val="white"/>
                </a:solidFill>
              </a:rPr>
              <a:pPr/>
              <a:t>67</a:t>
            </a:fld>
            <a:endParaRPr lang="en-US">
              <a:solidFill>
                <a:prstClr val="white"/>
              </a:solidFill>
            </a:endParaRPr>
          </a:p>
        </p:txBody>
      </p:sp>
    </p:spTree>
    <p:extLst>
      <p:ext uri="{BB962C8B-B14F-4D97-AF65-F5344CB8AC3E}">
        <p14:creationId xmlns:p14="http://schemas.microsoft.com/office/powerpoint/2010/main" val="29776550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 Box 3"/>
          <p:cNvSpPr txBox="1">
            <a:spLocks noChangeArrowheads="1"/>
          </p:cNvSpPr>
          <p:nvPr/>
        </p:nvSpPr>
        <p:spPr bwMode="auto">
          <a:xfrm>
            <a:off x="304800" y="304800"/>
            <a:ext cx="7772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i="1">
                <a:solidFill>
                  <a:srgbClr val="DA8A5E"/>
                </a:solidFill>
                <a:latin typeface="Arial Black" charset="0"/>
              </a:rPr>
              <a:t>Pedestrian Overlay Districts and Design Guidelines</a:t>
            </a:r>
          </a:p>
        </p:txBody>
      </p:sp>
      <p:pic>
        <p:nvPicPr>
          <p:cNvPr id="70660" name="Picture 4" descr="J:\10200\10261\Presentations\10261Scans\StripAfte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71600" y="852488"/>
            <a:ext cx="6400800" cy="4879975"/>
          </a:xfrm>
          <a:prstGeom prst="rect">
            <a:avLst/>
          </a:prstGeom>
          <a:noFill/>
          <a:extLst>
            <a:ext uri="{909E8E84-426E-40dd-AFC4-6F175D3DCCD1}">
              <a14:hiddenFill xmlns:a14="http://schemas.microsoft.com/office/drawing/2010/main">
                <a:solidFill>
                  <a:srgbClr val="FFFFFF"/>
                </a:solidFill>
              </a14:hiddenFill>
            </a:ext>
          </a:extLst>
        </p:spPr>
      </p:pic>
      <p:sp>
        <p:nvSpPr>
          <p:cNvPr id="70662" name="Text Box 6"/>
          <p:cNvSpPr txBox="1">
            <a:spLocks noChangeArrowheads="1"/>
          </p:cNvSpPr>
          <p:nvPr/>
        </p:nvSpPr>
        <p:spPr bwMode="auto">
          <a:xfrm>
            <a:off x="1600200" y="5867400"/>
            <a:ext cx="5943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a:solidFill>
                  <a:srgbClr val="502800"/>
                </a:solidFill>
              </a:rPr>
              <a:t>Source:  </a:t>
            </a:r>
            <a:r>
              <a:rPr lang="en-US" sz="1200" i="1">
                <a:solidFill>
                  <a:srgbClr val="502800"/>
                </a:solidFill>
              </a:rPr>
              <a:t>Redevelopment for Livable Communities</a:t>
            </a:r>
            <a:r>
              <a:rPr lang="en-US" sz="1200">
                <a:solidFill>
                  <a:srgbClr val="502800"/>
                </a:solidFill>
              </a:rPr>
              <a:t>, Washington State Energy Office, 1996</a:t>
            </a:r>
          </a:p>
        </p:txBody>
      </p:sp>
      <p:sp>
        <p:nvSpPr>
          <p:cNvPr id="2" name="Slide Number Placeholder 1"/>
          <p:cNvSpPr>
            <a:spLocks noGrp="1"/>
          </p:cNvSpPr>
          <p:nvPr>
            <p:ph type="sldNum" sz="quarter" idx="12"/>
          </p:nvPr>
        </p:nvSpPr>
        <p:spPr/>
        <p:txBody>
          <a:bodyPr/>
          <a:lstStyle/>
          <a:p>
            <a:fld id="{B62078CD-B65C-A743-8C45-DBBECF236FFE}" type="slidenum">
              <a:rPr lang="en-US" smtClean="0">
                <a:solidFill>
                  <a:prstClr val="white"/>
                </a:solidFill>
              </a:rPr>
              <a:pPr/>
              <a:t>68</a:t>
            </a:fld>
            <a:endParaRPr lang="en-US">
              <a:solidFill>
                <a:prstClr val="white"/>
              </a:solidFill>
            </a:endParaRPr>
          </a:p>
        </p:txBody>
      </p:sp>
    </p:spTree>
    <p:extLst>
      <p:ext uri="{BB962C8B-B14F-4D97-AF65-F5344CB8AC3E}">
        <p14:creationId xmlns:p14="http://schemas.microsoft.com/office/powerpoint/2010/main" val="30410780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11" name="Rectangle 7"/>
          <p:cNvSpPr>
            <a:spLocks noGrp="1" noChangeArrowheads="1"/>
          </p:cNvSpPr>
          <p:nvPr>
            <p:ph type="title"/>
          </p:nvPr>
        </p:nvSpPr>
        <p:spPr/>
        <p:txBody>
          <a:bodyPr>
            <a:normAutofit/>
          </a:bodyPr>
          <a:lstStyle/>
          <a:p>
            <a:r>
              <a:rPr lang="en-US" sz="4000" dirty="0" smtClean="0"/>
              <a:t>Smart growth is ugly.</a:t>
            </a:r>
            <a:endParaRPr lang="en-US" sz="4000" dirty="0"/>
          </a:p>
        </p:txBody>
      </p:sp>
      <p:pic>
        <p:nvPicPr>
          <p:cNvPr id="200708" name="Picture 4" descr="Image38"/>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367351" y="1562400"/>
            <a:ext cx="6341460" cy="4291695"/>
          </a:xfrm>
          <a:noFill/>
          <a:ln/>
        </p:spPr>
      </p:pic>
      <p:sp>
        <p:nvSpPr>
          <p:cNvPr id="200712" name="Text Box 8"/>
          <p:cNvSpPr txBox="1">
            <a:spLocks noChangeArrowheads="1"/>
          </p:cNvSpPr>
          <p:nvPr/>
        </p:nvSpPr>
        <p:spPr bwMode="auto">
          <a:xfrm>
            <a:off x="5194211" y="5854095"/>
            <a:ext cx="2514600" cy="304800"/>
          </a:xfrm>
          <a:prstGeom prst="rect">
            <a:avLst/>
          </a:prstGeom>
          <a:noFill/>
          <a:ln w="9525">
            <a:noFill/>
            <a:miter lim="800000"/>
            <a:headEnd/>
            <a:tailEnd/>
          </a:ln>
          <a:effectLst/>
        </p:spPr>
        <p:txBody>
          <a:bodyPr>
            <a:prstTxWarp prst="textNoShape">
              <a:avLst/>
            </a:prstTxWarp>
            <a:spAutoFit/>
          </a:bodyPr>
          <a:lstStyle/>
          <a:p>
            <a:pPr algn="r">
              <a:spcBef>
                <a:spcPct val="50000"/>
              </a:spcBef>
            </a:pPr>
            <a:r>
              <a:rPr lang="en-US" sz="1400" dirty="0"/>
              <a:t>Riomaggiore, Italy</a:t>
            </a:r>
          </a:p>
        </p:txBody>
      </p:sp>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6</a:t>
            </a:fld>
            <a:endParaRPr lang="en-US" dirty="0">
              <a:solidFill>
                <a:prstClr val="white"/>
              </a:solidFill>
            </a:endParaRPr>
          </a:p>
        </p:txBody>
      </p:sp>
    </p:spTree>
    <p:extLst>
      <p:ext uri="{BB962C8B-B14F-4D97-AF65-F5344CB8AC3E}">
        <p14:creationId xmlns:p14="http://schemas.microsoft.com/office/powerpoint/2010/main" val="26163997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ext Box 3"/>
          <p:cNvSpPr txBox="1">
            <a:spLocks noChangeArrowheads="1"/>
          </p:cNvSpPr>
          <p:nvPr/>
        </p:nvSpPr>
        <p:spPr bwMode="auto">
          <a:xfrm>
            <a:off x="304800" y="304800"/>
            <a:ext cx="7772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i="1">
                <a:solidFill>
                  <a:srgbClr val="DA8A5E"/>
                </a:solidFill>
                <a:latin typeface="Arial Black" charset="0"/>
              </a:rPr>
              <a:t>Pedestrian Overlay Districts and Design Guidelines</a:t>
            </a:r>
          </a:p>
        </p:txBody>
      </p:sp>
      <p:pic>
        <p:nvPicPr>
          <p:cNvPr id="81924" name="Picture 4" descr="J:\8300\8376\ADMIN\Training\PPT Graphics\8_4fig103.t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150938"/>
            <a:ext cx="8458200" cy="464026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2078CD-B65C-A743-8C45-DBBECF236FFE}" type="slidenum">
              <a:rPr lang="en-US" smtClean="0">
                <a:solidFill>
                  <a:prstClr val="white"/>
                </a:solidFill>
              </a:rPr>
              <a:pPr/>
              <a:t>69</a:t>
            </a:fld>
            <a:endParaRPr lang="en-US">
              <a:solidFill>
                <a:prstClr val="white"/>
              </a:solidFill>
            </a:endParaRPr>
          </a:p>
        </p:txBody>
      </p:sp>
    </p:spTree>
    <p:extLst>
      <p:ext uri="{BB962C8B-B14F-4D97-AF65-F5344CB8AC3E}">
        <p14:creationId xmlns:p14="http://schemas.microsoft.com/office/powerpoint/2010/main" val="8122790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304800" y="304800"/>
            <a:ext cx="7772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i="1">
                <a:solidFill>
                  <a:srgbClr val="DA8A5E"/>
                </a:solidFill>
                <a:latin typeface="Arial Black" charset="0"/>
              </a:rPr>
              <a:t>Pedestrian Overlay Districts and Design Guidelines</a:t>
            </a:r>
          </a:p>
        </p:txBody>
      </p:sp>
      <p:pic>
        <p:nvPicPr>
          <p:cNvPr id="22534" name="Picture 6" descr="J:\10200\10261\Presentations\10261Scans\22_160.t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1211263"/>
            <a:ext cx="8305800" cy="43878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2078CD-B65C-A743-8C45-DBBECF236FFE}" type="slidenum">
              <a:rPr lang="en-US" smtClean="0">
                <a:solidFill>
                  <a:prstClr val="white"/>
                </a:solidFill>
              </a:rPr>
              <a:pPr/>
              <a:t>70</a:t>
            </a:fld>
            <a:endParaRPr lang="en-US">
              <a:solidFill>
                <a:prstClr val="white"/>
              </a:solidFill>
            </a:endParaRPr>
          </a:p>
        </p:txBody>
      </p:sp>
    </p:spTree>
    <p:extLst>
      <p:ext uri="{BB962C8B-B14F-4D97-AF65-F5344CB8AC3E}">
        <p14:creationId xmlns:p14="http://schemas.microsoft.com/office/powerpoint/2010/main" val="10786229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endParaRPr lang="en-US"/>
          </a:p>
        </p:txBody>
      </p:sp>
      <p:sp>
        <p:nvSpPr>
          <p:cNvPr id="23557" name="Text Box 5"/>
          <p:cNvSpPr txBox="1">
            <a:spLocks noChangeArrowheads="1"/>
          </p:cNvSpPr>
          <p:nvPr/>
        </p:nvSpPr>
        <p:spPr bwMode="auto">
          <a:xfrm>
            <a:off x="304800" y="304800"/>
            <a:ext cx="7772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i="1">
                <a:solidFill>
                  <a:srgbClr val="DA8A5E"/>
                </a:solidFill>
                <a:latin typeface="Arial Black" charset="0"/>
              </a:rPr>
              <a:t>Pedestrian Overlay Districts and Design Guidelines</a:t>
            </a:r>
          </a:p>
        </p:txBody>
      </p:sp>
      <p:pic>
        <p:nvPicPr>
          <p:cNvPr id="23558" name="Picture 6" descr="J:\10200\10261\Presentations\10261Scans\22_170.t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2800" y="914400"/>
            <a:ext cx="7569200" cy="50228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2078CD-B65C-A743-8C45-DBBECF236FFE}" type="slidenum">
              <a:rPr lang="en-US" smtClean="0">
                <a:solidFill>
                  <a:prstClr val="white"/>
                </a:solidFill>
              </a:rPr>
              <a:pPr/>
              <a:t>71</a:t>
            </a:fld>
            <a:endParaRPr lang="en-US">
              <a:solidFill>
                <a:prstClr val="white"/>
              </a:solidFill>
            </a:endParaRPr>
          </a:p>
        </p:txBody>
      </p:sp>
    </p:spTree>
    <p:extLst>
      <p:ext uri="{BB962C8B-B14F-4D97-AF65-F5344CB8AC3E}">
        <p14:creationId xmlns:p14="http://schemas.microsoft.com/office/powerpoint/2010/main" val="42791408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J:\10200\10261\Presentations\10261Scans\SanBernadino.t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6800" y="914400"/>
            <a:ext cx="7010400" cy="4776788"/>
          </a:xfrm>
          <a:prstGeom prst="rect">
            <a:avLst/>
          </a:prstGeom>
          <a:noFill/>
          <a:extLst>
            <a:ext uri="{909E8E84-426E-40dd-AFC4-6F175D3DCCD1}">
              <a14:hiddenFill xmlns:a14="http://schemas.microsoft.com/office/drawing/2010/main">
                <a:solidFill>
                  <a:srgbClr val="FFFFFF"/>
                </a:solidFill>
              </a14:hiddenFill>
            </a:ext>
          </a:extLst>
        </p:spPr>
      </p:pic>
      <p:sp>
        <p:nvSpPr>
          <p:cNvPr id="92163" name="Text Box 3"/>
          <p:cNvSpPr txBox="1">
            <a:spLocks noChangeArrowheads="1"/>
          </p:cNvSpPr>
          <p:nvPr/>
        </p:nvSpPr>
        <p:spPr bwMode="auto">
          <a:xfrm>
            <a:off x="304800" y="304800"/>
            <a:ext cx="7772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600" i="1">
                <a:solidFill>
                  <a:srgbClr val="DA8A5E"/>
                </a:solidFill>
                <a:latin typeface="Arial Black" charset="0"/>
              </a:rPr>
              <a:t>Pedestrian Overlay Districts and Design Guidelines</a:t>
            </a:r>
          </a:p>
        </p:txBody>
      </p:sp>
      <p:sp>
        <p:nvSpPr>
          <p:cNvPr id="92164" name="Text Box 4"/>
          <p:cNvSpPr txBox="1">
            <a:spLocks noChangeArrowheads="1"/>
          </p:cNvSpPr>
          <p:nvPr/>
        </p:nvSpPr>
        <p:spPr bwMode="auto">
          <a:xfrm>
            <a:off x="1066800" y="57912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a:solidFill>
                  <a:srgbClr val="502800"/>
                </a:solidFill>
              </a:rPr>
              <a:t>Photo Credit: Project for Public Spaces, Inc.; </a:t>
            </a:r>
            <a:br>
              <a:rPr lang="en-US" sz="1200">
                <a:solidFill>
                  <a:srgbClr val="502800"/>
                </a:solidFill>
              </a:rPr>
            </a:br>
            <a:r>
              <a:rPr lang="en-US" sz="1200">
                <a:solidFill>
                  <a:srgbClr val="502800"/>
                </a:solidFill>
              </a:rPr>
              <a:t>source:  </a:t>
            </a:r>
            <a:r>
              <a:rPr lang="en-US" sz="1200" i="1">
                <a:solidFill>
                  <a:srgbClr val="502800"/>
                </a:solidFill>
              </a:rPr>
              <a:t>The Role of Transit in Creating Livable Metropolitan Communities</a:t>
            </a:r>
            <a:r>
              <a:rPr lang="en-US" sz="1200">
                <a:solidFill>
                  <a:srgbClr val="502800"/>
                </a:solidFill>
              </a:rPr>
              <a:t>, 1997</a:t>
            </a:r>
          </a:p>
        </p:txBody>
      </p:sp>
      <p:sp>
        <p:nvSpPr>
          <p:cNvPr id="2" name="Slide Number Placeholder 1"/>
          <p:cNvSpPr>
            <a:spLocks noGrp="1"/>
          </p:cNvSpPr>
          <p:nvPr>
            <p:ph type="sldNum" sz="quarter" idx="12"/>
          </p:nvPr>
        </p:nvSpPr>
        <p:spPr/>
        <p:txBody>
          <a:bodyPr/>
          <a:lstStyle/>
          <a:p>
            <a:fld id="{B62078CD-B65C-A743-8C45-DBBECF236FFE}" type="slidenum">
              <a:rPr lang="en-US" smtClean="0">
                <a:solidFill>
                  <a:prstClr val="white"/>
                </a:solidFill>
              </a:rPr>
              <a:pPr/>
              <a:t>72</a:t>
            </a:fld>
            <a:endParaRPr lang="en-US">
              <a:solidFill>
                <a:prstClr val="white"/>
              </a:solidFill>
            </a:endParaRPr>
          </a:p>
        </p:txBody>
      </p:sp>
    </p:spTree>
    <p:extLst>
      <p:ext uri="{BB962C8B-B14F-4D97-AF65-F5344CB8AC3E}">
        <p14:creationId xmlns:p14="http://schemas.microsoft.com/office/powerpoint/2010/main" val="16404190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Form-Based Code</a:t>
            </a:r>
            <a:endParaRPr lang="en-US" dirty="0"/>
          </a:p>
        </p:txBody>
      </p:sp>
      <p:sp>
        <p:nvSpPr>
          <p:cNvPr id="3" name="Content Placeholder 2"/>
          <p:cNvSpPr>
            <a:spLocks noGrp="1"/>
          </p:cNvSpPr>
          <p:nvPr>
            <p:ph idx="1"/>
          </p:nvPr>
        </p:nvSpPr>
        <p:spPr/>
        <p:txBody>
          <a:bodyPr>
            <a:normAutofit fontScale="70000" lnSpcReduction="20000"/>
          </a:bodyPr>
          <a:lstStyle/>
          <a:p>
            <a:r>
              <a:rPr lang="en-US" dirty="0"/>
              <a:t>F</a:t>
            </a:r>
            <a:r>
              <a:rPr lang="en-US" dirty="0" smtClean="0"/>
              <a:t>ocus </a:t>
            </a:r>
            <a:r>
              <a:rPr lang="en-US" dirty="0"/>
              <a:t>primarily on regulating urban form and less on land </a:t>
            </a:r>
            <a:r>
              <a:rPr lang="en-US" dirty="0" smtClean="0"/>
              <a:t>use</a:t>
            </a:r>
            <a:endParaRPr lang="en-US" dirty="0"/>
          </a:p>
          <a:p>
            <a:r>
              <a:rPr lang="en-US" dirty="0"/>
              <a:t>R</a:t>
            </a:r>
            <a:r>
              <a:rPr lang="en-US" dirty="0" smtClean="0"/>
              <a:t>egulatory </a:t>
            </a:r>
            <a:r>
              <a:rPr lang="en-US" dirty="0"/>
              <a:t>rather than </a:t>
            </a:r>
            <a:r>
              <a:rPr lang="en-US" dirty="0" smtClean="0"/>
              <a:t>advisory</a:t>
            </a:r>
            <a:endParaRPr lang="en-US" dirty="0"/>
          </a:p>
          <a:p>
            <a:r>
              <a:rPr lang="en-US" dirty="0" smtClean="0"/>
              <a:t>Emphasizes </a:t>
            </a:r>
            <a:r>
              <a:rPr lang="en-US" dirty="0"/>
              <a:t>standards and parameters for form with predictable physical outcomes </a:t>
            </a:r>
            <a:endParaRPr lang="en-US" dirty="0" smtClean="0"/>
          </a:p>
          <a:p>
            <a:pPr lvl="1"/>
            <a:r>
              <a:rPr lang="en-US" dirty="0" smtClean="0"/>
              <a:t>build</a:t>
            </a:r>
            <a:r>
              <a:rPr lang="en-US" dirty="0"/>
              <a:t>-to </a:t>
            </a:r>
            <a:r>
              <a:rPr lang="en-US" dirty="0" smtClean="0"/>
              <a:t>lines</a:t>
            </a:r>
            <a:endParaRPr lang="en-US" dirty="0"/>
          </a:p>
          <a:p>
            <a:pPr lvl="1"/>
            <a:r>
              <a:rPr lang="en-US" dirty="0" smtClean="0"/>
              <a:t>frontage </a:t>
            </a:r>
            <a:r>
              <a:rPr lang="en-US" dirty="0"/>
              <a:t>type </a:t>
            </a:r>
            <a:r>
              <a:rPr lang="en-US" dirty="0" smtClean="0"/>
              <a:t>requirements</a:t>
            </a:r>
          </a:p>
          <a:p>
            <a:r>
              <a:rPr lang="en-US" dirty="0" smtClean="0"/>
              <a:t>Requires </a:t>
            </a:r>
            <a:r>
              <a:rPr lang="en-US" dirty="0"/>
              <a:t>private buildings to shape public space through the use of building form standards with specific requirements for building </a:t>
            </a:r>
            <a:r>
              <a:rPr lang="en-US" dirty="0" smtClean="0"/>
              <a:t>placement</a:t>
            </a:r>
            <a:endParaRPr lang="en-US" dirty="0"/>
          </a:p>
          <a:p>
            <a:r>
              <a:rPr lang="en-US" dirty="0" smtClean="0"/>
              <a:t>Promotes </a:t>
            </a:r>
            <a:r>
              <a:rPr lang="en-US" dirty="0"/>
              <a:t>and/or </a:t>
            </a:r>
            <a:r>
              <a:rPr lang="en-US" dirty="0" smtClean="0"/>
              <a:t>conserves </a:t>
            </a:r>
            <a:r>
              <a:rPr lang="en-US" dirty="0"/>
              <a:t>an interconnected street network and pedestrian-scaled </a:t>
            </a:r>
            <a:r>
              <a:rPr lang="en-US" dirty="0" smtClean="0"/>
              <a:t>blocks</a:t>
            </a:r>
            <a:endParaRPr lang="en-US" dirty="0"/>
          </a:p>
          <a:p>
            <a:r>
              <a:rPr lang="en-US" dirty="0"/>
              <a:t>K</a:t>
            </a:r>
            <a:r>
              <a:rPr lang="en-US" dirty="0" smtClean="0"/>
              <a:t>eyed </a:t>
            </a:r>
            <a:r>
              <a:rPr lang="en-US" dirty="0"/>
              <a:t>to specific locations on a regulating </a:t>
            </a:r>
            <a:r>
              <a:rPr lang="en-US" dirty="0" smtClean="0"/>
              <a:t>plan</a:t>
            </a:r>
            <a:endParaRPr lang="en-US" dirty="0"/>
          </a:p>
          <a:p>
            <a:r>
              <a:rPr lang="en-US" dirty="0"/>
              <a:t>D</a:t>
            </a:r>
            <a:r>
              <a:rPr lang="en-US" dirty="0" smtClean="0"/>
              <a:t>iagrams </a:t>
            </a:r>
            <a:r>
              <a:rPr lang="en-US" dirty="0"/>
              <a:t>in the code unambiguous, clearly labeled, and accurate in their presentation of spatial </a:t>
            </a:r>
            <a:r>
              <a:rPr lang="en-US" dirty="0" smtClean="0"/>
              <a:t>configurations</a:t>
            </a:r>
            <a:endParaRPr lang="en-US" dirty="0"/>
          </a:p>
        </p:txBody>
      </p:sp>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73</a:t>
            </a:fld>
            <a:endParaRPr lang="en-US" dirty="0">
              <a:solidFill>
                <a:prstClr val="white"/>
              </a:solidFill>
            </a:endParaRPr>
          </a:p>
        </p:txBody>
      </p:sp>
    </p:spTree>
    <p:extLst>
      <p:ext uri="{BB962C8B-B14F-4D97-AF65-F5344CB8AC3E}">
        <p14:creationId xmlns:p14="http://schemas.microsoft.com/office/powerpoint/2010/main" val="21083504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Form-Based Code</a:t>
            </a:r>
            <a:endParaRPr lang="en-US" dirty="0"/>
          </a:p>
        </p:txBody>
      </p:sp>
      <p:pic>
        <p:nvPicPr>
          <p:cNvPr id="5" name="Content Placeholder 4" descr="FBC_Cover_TOC_web.pdf"/>
          <p:cNvPicPr>
            <a:picLocks noGrp="1" noChangeAspect="1"/>
          </p:cNvPicPr>
          <p:nvPr>
            <p:ph sz="half" idx="1"/>
          </p:nvPr>
        </p:nvPicPr>
        <p:blipFill>
          <a:blip r:embed="rId2" cstate="screen">
            <a:extLst>
              <a:ext uri="{28A0092B-C50C-407E-A947-70E740481C1C}">
                <a14:useLocalDpi xmlns:a14="http://schemas.microsoft.com/office/drawing/2010/main"/>
              </a:ext>
            </a:extLst>
          </a:blip>
          <a:srcRect l="-7738" r="-7738"/>
          <a:stretch>
            <a:fillRect/>
          </a:stretch>
        </p:blipFill>
        <p:spPr>
          <a:xfrm>
            <a:off x="457200" y="1341437"/>
            <a:ext cx="4038600" cy="4525963"/>
          </a:xfrm>
        </p:spPr>
      </p:pic>
      <p:pic>
        <p:nvPicPr>
          <p:cNvPr id="11" name="Content Placeholder 10" descr="FBC_Cover_TOC_web.pdf"/>
          <p:cNvPicPr>
            <a:picLocks noGrp="1" noChangeAspect="1"/>
          </p:cNvPicPr>
          <p:nvPr>
            <p:ph sz="half" idx="2"/>
          </p:nvPr>
        </p:nvPicPr>
        <p:blipFill>
          <a:blip r:embed="rId3" cstate="screen">
            <a:extLst>
              <a:ext uri="{28A0092B-C50C-407E-A947-70E740481C1C}">
                <a14:useLocalDpi xmlns:a14="http://schemas.microsoft.com/office/drawing/2010/main"/>
              </a:ext>
            </a:extLst>
          </a:blip>
          <a:srcRect l="-7738" r="-7738"/>
          <a:stretch>
            <a:fillRect/>
          </a:stretch>
        </p:blipFill>
        <p:spPr>
          <a:xfrm>
            <a:off x="4648200" y="1341437"/>
            <a:ext cx="4038600" cy="4525963"/>
          </a:xfrm>
          <a:solidFill>
            <a:schemeClr val="bg1"/>
          </a:solidFill>
        </p:spPr>
      </p:pic>
      <p:sp>
        <p:nvSpPr>
          <p:cNvPr id="12" name="Slide Number Placeholder 11"/>
          <p:cNvSpPr>
            <a:spLocks noGrp="1"/>
          </p:cNvSpPr>
          <p:nvPr>
            <p:ph type="sldNum" sz="quarter" idx="12"/>
          </p:nvPr>
        </p:nvSpPr>
        <p:spPr/>
        <p:txBody>
          <a:bodyPr/>
          <a:lstStyle/>
          <a:p>
            <a:fld id="{B62078CD-B65C-A743-8C45-DBBECF236FFE}" type="slidenum">
              <a:rPr lang="en-US" smtClean="0">
                <a:solidFill>
                  <a:prstClr val="white"/>
                </a:solidFill>
              </a:rPr>
              <a:pPr/>
              <a:t>74</a:t>
            </a:fld>
            <a:endParaRPr lang="en-US" dirty="0">
              <a:solidFill>
                <a:prstClr val="white"/>
              </a:solidFill>
            </a:endParaRPr>
          </a:p>
        </p:txBody>
      </p:sp>
    </p:spTree>
    <p:extLst>
      <p:ext uri="{BB962C8B-B14F-4D97-AF65-F5344CB8AC3E}">
        <p14:creationId xmlns:p14="http://schemas.microsoft.com/office/powerpoint/2010/main" val="40874780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Form-Based Code</a:t>
            </a:r>
            <a:endParaRPr lang="en-US" dirty="0"/>
          </a:p>
        </p:txBody>
      </p:sp>
      <p:pic>
        <p:nvPicPr>
          <p:cNvPr id="13" name="Content Placeholder 12" descr="Town-Center_Regulating_Plan-1.pdf"/>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rot="5400000">
            <a:off x="-4250509" y="-1259553"/>
            <a:ext cx="17873617" cy="9829801"/>
          </a:xfrm>
        </p:spPr>
      </p:pic>
      <p:sp>
        <p:nvSpPr>
          <p:cNvPr id="14" name="Slide Number Placeholder 13"/>
          <p:cNvSpPr>
            <a:spLocks noGrp="1"/>
          </p:cNvSpPr>
          <p:nvPr>
            <p:ph type="sldNum" sz="quarter" idx="12"/>
          </p:nvPr>
        </p:nvSpPr>
        <p:spPr/>
        <p:txBody>
          <a:bodyPr/>
          <a:lstStyle/>
          <a:p>
            <a:fld id="{08F23A98-31B5-4E6B-A471-BE7F28C85BF3}" type="slidenum">
              <a:rPr lang="en-US" smtClean="0">
                <a:solidFill>
                  <a:prstClr val="white"/>
                </a:solidFill>
              </a:rPr>
              <a:pPr/>
              <a:t>75</a:t>
            </a:fld>
            <a:endParaRPr lang="en-US" dirty="0">
              <a:solidFill>
                <a:prstClr val="white"/>
              </a:solidFill>
            </a:endParaRPr>
          </a:p>
        </p:txBody>
      </p:sp>
    </p:spTree>
    <p:extLst>
      <p:ext uri="{BB962C8B-B14F-4D97-AF65-F5344CB8AC3E}">
        <p14:creationId xmlns:p14="http://schemas.microsoft.com/office/powerpoint/2010/main" val="23691294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Form-Based Code</a:t>
            </a:r>
            <a:endParaRPr lang="en-US" dirty="0"/>
          </a:p>
        </p:txBody>
      </p:sp>
      <p:pic>
        <p:nvPicPr>
          <p:cNvPr id="5" name="Content Placeholder 4" descr="Detail.pdf"/>
          <p:cNvPicPr>
            <a:picLocks noGrp="1" noChangeAspect="1"/>
          </p:cNvPicPr>
          <p:nvPr>
            <p:ph idx="1"/>
          </p:nvPr>
        </p:nvPicPr>
        <p:blipFill>
          <a:blip r:embed="rId3" cstate="screen">
            <a:extLst>
              <a:ext uri="{28A0092B-C50C-407E-A947-70E740481C1C}">
                <a14:useLocalDpi xmlns:a14="http://schemas.microsoft.com/office/drawing/2010/main"/>
              </a:ext>
            </a:extLst>
          </a:blip>
          <a:srcRect l="-38016" r="-38016"/>
          <a:stretch>
            <a:fillRect/>
          </a:stretch>
        </p:blipFill>
        <p:spPr>
          <a:xfrm>
            <a:off x="457200" y="1524000"/>
            <a:ext cx="8229600" cy="4525963"/>
          </a:xfrm>
        </p:spPr>
      </p:pic>
      <p:sp>
        <p:nvSpPr>
          <p:cNvPr id="6" name="Slide Number Placeholder 5"/>
          <p:cNvSpPr>
            <a:spLocks noGrp="1"/>
          </p:cNvSpPr>
          <p:nvPr>
            <p:ph type="sldNum" sz="quarter" idx="12"/>
          </p:nvPr>
        </p:nvSpPr>
        <p:spPr/>
        <p:txBody>
          <a:bodyPr/>
          <a:lstStyle/>
          <a:p>
            <a:fld id="{08F23A98-31B5-4E6B-A471-BE7F28C85BF3}" type="slidenum">
              <a:rPr lang="en-US" smtClean="0">
                <a:solidFill>
                  <a:prstClr val="white"/>
                </a:solidFill>
              </a:rPr>
              <a:pPr/>
              <a:t>76</a:t>
            </a:fld>
            <a:endParaRPr lang="en-US" dirty="0">
              <a:solidFill>
                <a:prstClr val="white"/>
              </a:solidFill>
            </a:endParaRPr>
          </a:p>
        </p:txBody>
      </p:sp>
    </p:spTree>
    <p:extLst>
      <p:ext uri="{BB962C8B-B14F-4D97-AF65-F5344CB8AC3E}">
        <p14:creationId xmlns:p14="http://schemas.microsoft.com/office/powerpoint/2010/main" val="6912309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p:txBody>
          <a:bodyPr/>
          <a:lstStyle/>
          <a:p>
            <a:r>
              <a:rPr lang="en-US"/>
              <a:t>Five Tests of Community*</a:t>
            </a:r>
          </a:p>
        </p:txBody>
      </p:sp>
      <p:sp>
        <p:nvSpPr>
          <p:cNvPr id="324611" name="Rectangle 3"/>
          <p:cNvSpPr>
            <a:spLocks noGrp="1" noChangeArrowheads="1"/>
          </p:cNvSpPr>
          <p:nvPr>
            <p:ph type="body" idx="1"/>
          </p:nvPr>
        </p:nvSpPr>
        <p:spPr>
          <a:xfrm>
            <a:off x="457200" y="1447800"/>
            <a:ext cx="8229600" cy="4114800"/>
          </a:xfrm>
        </p:spPr>
        <p:txBody>
          <a:bodyPr/>
          <a:lstStyle/>
          <a:p>
            <a:pPr>
              <a:lnSpc>
                <a:spcPct val="80000"/>
              </a:lnSpc>
            </a:pPr>
            <a:r>
              <a:rPr lang="en-US" sz="2400"/>
              <a:t>Popsicle Test – Can you walk home from the store before your popsicle melts?</a:t>
            </a:r>
          </a:p>
          <a:p>
            <a:pPr>
              <a:lnSpc>
                <a:spcPct val="80000"/>
              </a:lnSpc>
            </a:pPr>
            <a:r>
              <a:rPr lang="en-US" sz="2400"/>
              <a:t>Smooch Test – Is the place comfortable, safe, attractive, and intimate, suitable for a date-night stroll?</a:t>
            </a:r>
          </a:p>
          <a:p>
            <a:pPr>
              <a:lnSpc>
                <a:spcPct val="80000"/>
              </a:lnSpc>
            </a:pPr>
            <a:r>
              <a:rPr lang="en-US" sz="2400"/>
              <a:t>Kid Test – Can children safely explore a world beyond their own backyards?</a:t>
            </a:r>
          </a:p>
          <a:p>
            <a:pPr>
              <a:lnSpc>
                <a:spcPct val="80000"/>
              </a:lnSpc>
            </a:pPr>
            <a:r>
              <a:rPr lang="en-US" sz="2400"/>
              <a:t>Seniors Test – Are elder citizens a welcome part of the community? Can they get out and about and get their needs met when driving is no longer an option?</a:t>
            </a:r>
          </a:p>
          <a:p>
            <a:pPr>
              <a:lnSpc>
                <a:spcPct val="80000"/>
              </a:lnSpc>
            </a:pPr>
            <a:r>
              <a:rPr lang="en-US" sz="2400"/>
              <a:t>Commons Test – Does development contribute to the overall community something greater than what it takes in terms of natural and community resources?</a:t>
            </a:r>
          </a:p>
          <a:p>
            <a:pPr>
              <a:lnSpc>
                <a:spcPct val="80000"/>
              </a:lnSpc>
            </a:pPr>
            <a:endParaRPr lang="en-US" sz="2400"/>
          </a:p>
        </p:txBody>
      </p:sp>
      <p:sp>
        <p:nvSpPr>
          <p:cNvPr id="324612" name="Text Box 4"/>
          <p:cNvSpPr txBox="1">
            <a:spLocks noChangeArrowheads="1"/>
          </p:cNvSpPr>
          <p:nvPr/>
        </p:nvSpPr>
        <p:spPr bwMode="auto">
          <a:xfrm>
            <a:off x="973137" y="5410200"/>
            <a:ext cx="71977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dirty="0">
                <a:latin typeface="Arial" charset="0"/>
              </a:rPr>
              <a:t>*</a:t>
            </a:r>
            <a:r>
              <a:rPr lang="en-US" sz="1200" dirty="0">
                <a:latin typeface="Arial" charset="0"/>
              </a:rPr>
              <a:t>from </a:t>
            </a:r>
            <a:r>
              <a:rPr lang="en-US" sz="1200" i="1" dirty="0">
                <a:latin typeface="Arial" charset="0"/>
              </a:rPr>
              <a:t>Choosing Our Community</a:t>
            </a:r>
            <a:r>
              <a:rPr lang="ja-JP" altLang="en-US" sz="1200" i="1" dirty="0">
                <a:latin typeface="Arial"/>
              </a:rPr>
              <a:t>’</a:t>
            </a:r>
            <a:r>
              <a:rPr lang="en-US" sz="1200" i="1" dirty="0">
                <a:latin typeface="Arial" charset="0"/>
              </a:rPr>
              <a:t>s Future, A Citizens Guide to Getting the Most Out of Development</a:t>
            </a:r>
            <a:r>
              <a:rPr lang="en-US" sz="1200" dirty="0">
                <a:latin typeface="Arial" charset="0"/>
              </a:rPr>
              <a:t>, Smart Growth America, 2005</a:t>
            </a:r>
          </a:p>
        </p:txBody>
      </p:sp>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77</a:t>
            </a:fld>
            <a:endParaRPr lang="en-US" dirty="0">
              <a:solidFill>
                <a:prstClr val="white"/>
              </a:solidFill>
            </a:endParaRPr>
          </a:p>
        </p:txBody>
      </p:sp>
    </p:spTree>
    <p:extLst>
      <p:ext uri="{BB962C8B-B14F-4D97-AF65-F5344CB8AC3E}">
        <p14:creationId xmlns:p14="http://schemas.microsoft.com/office/powerpoint/2010/main" val="11707054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6" name="Content Placeholder 5"/>
          <p:cNvSpPr>
            <a:spLocks noGrp="1"/>
          </p:cNvSpPr>
          <p:nvPr>
            <p:ph idx="1"/>
          </p:nvPr>
        </p:nvSpPr>
        <p:spPr>
          <a:xfrm>
            <a:off x="304800" y="2667000"/>
            <a:ext cx="4631264" cy="1447801"/>
          </a:xfrm>
          <a:solidFill>
            <a:schemeClr val="bg1"/>
          </a:solidFill>
        </p:spPr>
        <p:txBody>
          <a:bodyPr>
            <a:noAutofit/>
          </a:bodyPr>
          <a:lstStyle/>
          <a:p>
            <a:pPr>
              <a:spcAft>
                <a:spcPts val="1800"/>
              </a:spcAft>
              <a:buNone/>
            </a:pPr>
            <a:r>
              <a:rPr lang="en-US" sz="2400" dirty="0" smtClean="0">
                <a:hlinkClick r:id="rId2"/>
              </a:rPr>
              <a:t>rmillar@smartgrowthamerica.org</a:t>
            </a:r>
            <a:endParaRPr lang="en-US" sz="2400" dirty="0" smtClean="0"/>
          </a:p>
          <a:p>
            <a:pPr>
              <a:spcAft>
                <a:spcPts val="1800"/>
              </a:spcAft>
              <a:buNone/>
            </a:pPr>
            <a:r>
              <a:rPr lang="en-US" sz="2400" dirty="0" smtClean="0">
                <a:hlinkClick r:id="rId3"/>
              </a:rPr>
              <a:t>www.smartgrowthamerica.org</a:t>
            </a:r>
            <a:endParaRPr lang="en-US" sz="2400" dirty="0" smtClean="0"/>
          </a:p>
          <a:p>
            <a:pPr>
              <a:spcAft>
                <a:spcPts val="1800"/>
              </a:spcAft>
              <a:buNone/>
            </a:pPr>
            <a:endParaRPr lang="en-US" dirty="0">
              <a:solidFill>
                <a:srgbClr val="FFFFFF"/>
              </a:solidFill>
            </a:endParaRPr>
          </a:p>
        </p:txBody>
      </p:sp>
      <p:pic>
        <p:nvPicPr>
          <p:cNvPr id="3" name="Picture 9" descr="Montreal.people (4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53529" y="1186208"/>
            <a:ext cx="3233271" cy="475297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08F23A98-31B5-4E6B-A471-BE7F28C85BF3}" type="slidenum">
              <a:rPr lang="en-US" smtClean="0">
                <a:solidFill>
                  <a:prstClr val="white"/>
                </a:solidFill>
              </a:rPr>
              <a:pPr/>
              <a:t>78</a:t>
            </a:fld>
            <a:endParaRPr lang="en-US" dirty="0">
              <a:solidFill>
                <a:prstClr val="white"/>
              </a:solidFill>
            </a:endParaRPr>
          </a:p>
        </p:txBody>
      </p:sp>
    </p:spTree>
    <p:extLst>
      <p:ext uri="{BB962C8B-B14F-4D97-AF65-F5344CB8AC3E}">
        <p14:creationId xmlns:p14="http://schemas.microsoft.com/office/powerpoint/2010/main" val="4784361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7"/>
          <p:cNvSpPr txBox="1">
            <a:spLocks noChangeArrowheads="1"/>
          </p:cNvSpPr>
          <p:nvPr/>
        </p:nvSpPr>
        <p:spPr bwMode="auto">
          <a:xfrm>
            <a:off x="5943600" y="57912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400" dirty="0" smtClean="0"/>
              <a:t>Philadelphia, PA </a:t>
            </a:r>
            <a:endParaRPr lang="en-US" sz="1400" dirty="0"/>
          </a:p>
        </p:txBody>
      </p:sp>
      <p:sp>
        <p:nvSpPr>
          <p:cNvPr id="6" name="Rectangle 6"/>
          <p:cNvSpPr>
            <a:spLocks noGrp="1" noChangeArrowheads="1"/>
          </p:cNvSpPr>
          <p:nvPr>
            <p:ph type="title"/>
          </p:nvPr>
        </p:nvSpPr>
        <p:spPr>
          <a:xfrm>
            <a:off x="457200" y="274638"/>
            <a:ext cx="8229600" cy="1143000"/>
          </a:xfrm>
        </p:spPr>
        <p:txBody>
          <a:bodyPr>
            <a:normAutofit/>
          </a:bodyPr>
          <a:lstStyle/>
          <a:p>
            <a:r>
              <a:rPr lang="en-US" sz="4000" dirty="0"/>
              <a:t>We have no history with</a:t>
            </a:r>
            <a:r>
              <a:rPr lang="en-US" sz="4000" dirty="0" smtClean="0"/>
              <a:t> it.</a:t>
            </a:r>
            <a:endParaRPr lang="en-US" sz="4000" dirty="0"/>
          </a:p>
        </p:txBody>
      </p:sp>
      <p:pic>
        <p:nvPicPr>
          <p:cNvPr id="5" name="Content Placeholder 4" descr="1902_HolmePlan.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23900" y="1524000"/>
            <a:ext cx="7696200" cy="4232614"/>
          </a:xfrm>
        </p:spPr>
      </p:pic>
      <p:sp>
        <p:nvSpPr>
          <p:cNvPr id="7" name="Slide Number Placeholder 6"/>
          <p:cNvSpPr>
            <a:spLocks noGrp="1"/>
          </p:cNvSpPr>
          <p:nvPr>
            <p:ph type="sldNum" sz="quarter" idx="12"/>
          </p:nvPr>
        </p:nvSpPr>
        <p:spPr/>
        <p:txBody>
          <a:bodyPr/>
          <a:lstStyle/>
          <a:p>
            <a:fld id="{08F23A98-31B5-4E6B-A471-BE7F28C85BF3}" type="slidenum">
              <a:rPr lang="en-US" smtClean="0">
                <a:solidFill>
                  <a:prstClr val="white"/>
                </a:solidFill>
              </a:rPr>
              <a:pPr/>
              <a:t>7</a:t>
            </a:fld>
            <a:endParaRPr lang="en-US" dirty="0">
              <a:solidFill>
                <a:prstClr val="white"/>
              </a:solidFill>
            </a:endParaRPr>
          </a:p>
        </p:txBody>
      </p:sp>
    </p:spTree>
    <p:extLst>
      <p:ext uri="{BB962C8B-B14F-4D97-AF65-F5344CB8AC3E}">
        <p14:creationId xmlns:p14="http://schemas.microsoft.com/office/powerpoint/2010/main" val="475872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9" name="Rectangle 7"/>
          <p:cNvSpPr>
            <a:spLocks noGrp="1" noChangeArrowheads="1"/>
          </p:cNvSpPr>
          <p:nvPr>
            <p:ph type="title"/>
          </p:nvPr>
        </p:nvSpPr>
        <p:spPr/>
        <p:txBody>
          <a:bodyPr/>
          <a:lstStyle/>
          <a:p>
            <a:r>
              <a:rPr lang="en-US" sz="4000" dirty="0"/>
              <a:t>Nobody would want to live</a:t>
            </a:r>
            <a:r>
              <a:rPr lang="en-US" sz="4000" dirty="0" smtClean="0"/>
              <a:t> there.</a:t>
            </a:r>
            <a:endParaRPr lang="en-US" sz="4000" dirty="0"/>
          </a:p>
        </p:txBody>
      </p:sp>
      <p:pic>
        <p:nvPicPr>
          <p:cNvPr id="192516" name="Picture 4" descr="Image39"/>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172476" y="1417638"/>
            <a:ext cx="6732210" cy="4474390"/>
          </a:xfrm>
          <a:noFill/>
          <a:ln/>
        </p:spPr>
      </p:pic>
      <p:sp>
        <p:nvSpPr>
          <p:cNvPr id="192520" name="Text Box 8"/>
          <p:cNvSpPr txBox="1">
            <a:spLocks noChangeArrowheads="1"/>
          </p:cNvSpPr>
          <p:nvPr/>
        </p:nvSpPr>
        <p:spPr bwMode="auto">
          <a:xfrm>
            <a:off x="6196390" y="5892028"/>
            <a:ext cx="1600200" cy="304800"/>
          </a:xfrm>
          <a:prstGeom prst="rect">
            <a:avLst/>
          </a:prstGeom>
          <a:noFill/>
          <a:ln w="9525">
            <a:noFill/>
            <a:miter lim="800000"/>
            <a:headEnd/>
            <a:tailEnd/>
          </a:ln>
          <a:effectLst/>
        </p:spPr>
        <p:txBody>
          <a:bodyPr>
            <a:prstTxWarp prst="textNoShape">
              <a:avLst/>
            </a:prstTxWarp>
            <a:spAutoFit/>
          </a:bodyPr>
          <a:lstStyle/>
          <a:p>
            <a:pPr algn="r">
              <a:spcBef>
                <a:spcPct val="50000"/>
              </a:spcBef>
            </a:pPr>
            <a:r>
              <a:rPr lang="en-US" sz="1400" dirty="0"/>
              <a:t>Aspen, CO</a:t>
            </a:r>
          </a:p>
        </p:txBody>
      </p:sp>
      <p:sp>
        <p:nvSpPr>
          <p:cNvPr id="2" name="Slide Number Placeholder 1"/>
          <p:cNvSpPr>
            <a:spLocks noGrp="1"/>
          </p:cNvSpPr>
          <p:nvPr>
            <p:ph type="sldNum" sz="quarter" idx="12"/>
          </p:nvPr>
        </p:nvSpPr>
        <p:spPr/>
        <p:txBody>
          <a:bodyPr/>
          <a:lstStyle/>
          <a:p>
            <a:fld id="{08F23A98-31B5-4E6B-A471-BE7F28C85BF3}" type="slidenum">
              <a:rPr lang="en-US" smtClean="0">
                <a:solidFill>
                  <a:prstClr val="white"/>
                </a:solidFill>
              </a:rPr>
              <a:pPr/>
              <a:t>8</a:t>
            </a:fld>
            <a:endParaRPr lang="en-US" dirty="0">
              <a:solidFill>
                <a:prstClr val="white"/>
              </a:solidFill>
            </a:endParaRPr>
          </a:p>
        </p:txBody>
      </p:sp>
    </p:spTree>
    <p:extLst>
      <p:ext uri="{BB962C8B-B14F-4D97-AF65-F5344CB8AC3E}">
        <p14:creationId xmlns:p14="http://schemas.microsoft.com/office/powerpoint/2010/main" val="26180015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5002</TotalTime>
  <Words>2340</Words>
  <Application>Microsoft Macintosh PowerPoint</Application>
  <PresentationFormat>On-screen Show (4:3)</PresentationFormat>
  <Paragraphs>377</Paragraphs>
  <Slides>79</Slides>
  <Notes>23</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1_Office Theme</vt:lpstr>
      <vt:lpstr>PowerPoint Presentation</vt:lpstr>
      <vt:lpstr>PowerPoint Presentation</vt:lpstr>
      <vt:lpstr>Presentation objectives</vt:lpstr>
      <vt:lpstr>Planning to win</vt:lpstr>
      <vt:lpstr>Smart Growth</vt:lpstr>
      <vt:lpstr>What I hear about smart growth</vt:lpstr>
      <vt:lpstr>Smart growth is ugly.</vt:lpstr>
      <vt:lpstr>We have no history with it.</vt:lpstr>
      <vt:lpstr>Nobody would want to live there.</vt:lpstr>
      <vt:lpstr>It just doesn’t work here.</vt:lpstr>
      <vt:lpstr>Shut up and drive!</vt:lpstr>
      <vt:lpstr>PowerPoint Presentation</vt:lpstr>
      <vt:lpstr>PowerPoint Presentation</vt:lpstr>
      <vt:lpstr>Demographic change and  the labor force</vt:lpstr>
      <vt:lpstr>U.S. Housing Projections</vt:lpstr>
      <vt:lpstr>Why plan?</vt:lpstr>
      <vt:lpstr>Why plan?</vt:lpstr>
      <vt:lpstr>Leveraging BRT and TOD</vt:lpstr>
      <vt:lpstr>What is BRT?</vt:lpstr>
      <vt:lpstr>What is TOD?</vt:lpstr>
      <vt:lpstr>Planning for Economic and Fiscal Health</vt:lpstr>
      <vt:lpstr>The community is changing</vt:lpstr>
      <vt:lpstr>Demographic change means preferences change.  And the market follows.</vt:lpstr>
      <vt:lpstr>PowerPoint Presentation</vt:lpstr>
      <vt:lpstr>Preferences: Transportation</vt:lpstr>
      <vt:lpstr>Preferences: Transportation</vt:lpstr>
      <vt:lpstr>Preferences: Transportation choices</vt:lpstr>
      <vt:lpstr>PowerPoint Presentation</vt:lpstr>
      <vt:lpstr> “Americans Prefer to Live in Mixed-Use, Walkable Communities” </vt:lpstr>
      <vt:lpstr> “Americans Prefer to Live in Mixed-Use, Walkable Communities” </vt:lpstr>
      <vt:lpstr>Preferences: Housing</vt:lpstr>
      <vt:lpstr>Preferences: Housing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Communities are now in a ferocious competition  over  place  (whether they know it or not)</vt:lpstr>
      <vt:lpstr>PowerPoint Presentation</vt:lpstr>
      <vt:lpstr>Tools for your toolbox</vt:lpstr>
      <vt:lpstr>Growth allocation/scenario planning</vt:lpstr>
      <vt:lpstr>PowerPoint Presentation</vt:lpstr>
      <vt:lpstr>Supply of developable urban lands</vt:lpstr>
      <vt:lpstr>Infrastructure</vt:lpstr>
      <vt:lpstr>Parks, Open Spaces, and Public Health</vt:lpstr>
      <vt:lpstr>Scenario development</vt:lpstr>
      <vt:lpstr>PowerPoint Presentation</vt:lpstr>
      <vt:lpstr>PowerPoint Presentation</vt:lpstr>
      <vt:lpstr>PowerPoint Presentation</vt:lpstr>
      <vt:lpstr>Suitability Analysis</vt:lpstr>
      <vt:lpstr>Suitability Analysis</vt:lpstr>
      <vt:lpstr>City Fire travel response time</vt:lpstr>
      <vt:lpstr>Access to Mountain Water lines</vt:lpstr>
      <vt:lpstr>Access to City sewer</vt:lpstr>
      <vt:lpstr>Access to roads</vt:lpstr>
      <vt:lpstr>Access to transit and bike routes</vt:lpstr>
      <vt:lpstr>Prime soils and open space cornerstones</vt:lpstr>
      <vt:lpstr>Sensitive lands</vt:lpstr>
      <vt:lpstr>Key wildlife habitat</vt:lpstr>
      <vt:lpstr>Combined model with constrained land</vt:lpstr>
      <vt:lpstr>Residential Allocation Map</vt:lpstr>
      <vt:lpstr>PowerPoint Presentation</vt:lpstr>
      <vt:lpstr>Pedestrian Overlay District</vt:lpstr>
      <vt:lpstr>Comprehensive Plan        Zoning Code          Pedestrian        Overlay District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Form-Based Code</vt:lpstr>
      <vt:lpstr>Form-Based Code</vt:lpstr>
      <vt:lpstr>Form-Based Code</vt:lpstr>
      <vt:lpstr>Form-Based Code</vt:lpstr>
      <vt:lpstr>Five Tests of Community*</vt:lpstr>
      <vt:lpstr>Thank you!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 benefits of walkability</dc:title>
  <dc:creator>Chris Zimmerman</dc:creator>
  <cp:lastModifiedBy>Roger Millar</cp:lastModifiedBy>
  <cp:revision>158</cp:revision>
  <dcterms:created xsi:type="dcterms:W3CDTF">2014-08-22T01:49:09Z</dcterms:created>
  <dcterms:modified xsi:type="dcterms:W3CDTF">2015-04-14T16:27:44Z</dcterms:modified>
</cp:coreProperties>
</file>